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8" r:id="rId4"/>
    <p:sldId id="289" r:id="rId5"/>
    <p:sldId id="290" r:id="rId6"/>
    <p:sldId id="278" r:id="rId7"/>
    <p:sldId id="284" r:id="rId8"/>
    <p:sldId id="257" r:id="rId9"/>
    <p:sldId id="258" r:id="rId10"/>
    <p:sldId id="259" r:id="rId11"/>
    <p:sldId id="260" r:id="rId12"/>
    <p:sldId id="261" r:id="rId13"/>
    <p:sldId id="287" r:id="rId14"/>
    <p:sldId id="271" r:id="rId15"/>
    <p:sldId id="286" r:id="rId16"/>
    <p:sldId id="291" r:id="rId17"/>
    <p:sldId id="292" r:id="rId18"/>
    <p:sldId id="281" r:id="rId19"/>
    <p:sldId id="270" r:id="rId20"/>
    <p:sldId id="272" r:id="rId21"/>
    <p:sldId id="263" r:id="rId22"/>
    <p:sldId id="262" r:id="rId23"/>
    <p:sldId id="264" r:id="rId24"/>
    <p:sldId id="265" r:id="rId25"/>
    <p:sldId id="266" r:id="rId26"/>
    <p:sldId id="267" r:id="rId27"/>
    <p:sldId id="269" r:id="rId28"/>
    <p:sldId id="268" r:id="rId29"/>
    <p:sldId id="283" r:id="rId30"/>
    <p:sldId id="273" r:id="rId31"/>
    <p:sldId id="274" r:id="rId32"/>
    <p:sldId id="275" r:id="rId33"/>
    <p:sldId id="276" r:id="rId34"/>
    <p:sldId id="280" r:id="rId35"/>
    <p:sldId id="277" r:id="rId36"/>
  </p:sldIdLst>
  <p:sldSz cx="9144000" cy="6858000" type="screen4x3"/>
  <p:notesSz cx="6858000" cy="9144000"/>
  <p:embeddedFontLst>
    <p:embeddedFont>
      <p:font typeface="Nunito" panose="020B0604020202020204" charset="-52"/>
      <p:regular r:id="rId38"/>
      <p:bold r:id="rId39"/>
      <p:italic r:id="rId40"/>
      <p:boldItalic r:id="rId41"/>
    </p:embeddedFont>
    <p:embeddedFont>
      <p:font typeface="Maven Pro" panose="020B0604020202020204" charset="0"/>
      <p:regular r:id="rId42"/>
      <p:bold r:id="rId43"/>
    </p:embeddedFont>
    <p:embeddedFont>
      <p:font typeface="Amatic SC" panose="020B0604020202020204" charset="-79"/>
      <p:regular r:id="rId44"/>
      <p:bold r:id="rId45"/>
    </p:embeddedFont>
    <p:embeddedFont>
      <p:font typeface="Impact" panose="020B0806030902050204" pitchFamily="3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hWdIBu5I24ROC8V0/U+3OxiJKW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21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661909a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661909a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661909a6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7661909a6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05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661909a69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7661909a69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661909a69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7661909a69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661909a6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7661909a6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661909a69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7661909a69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61909a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661909a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20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661909a69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7661909a69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661909a69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7661909a69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661909a69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661909a69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61909a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661909a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661909a69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661909a69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661909a69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661909a69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661909a69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661909a69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661909a69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661909a69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661909a6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7661909a6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661909a6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7661909a6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7661909a69_0_675"/>
          <p:cNvGrpSpPr/>
          <p:nvPr/>
        </p:nvGrpSpPr>
        <p:grpSpPr>
          <a:xfrm>
            <a:off x="7343003" y="4546120"/>
            <a:ext cx="1691422" cy="2310006"/>
            <a:chOff x="7343003" y="3409675"/>
            <a:chExt cx="1691422" cy="1732548"/>
          </a:xfrm>
        </p:grpSpPr>
        <p:grpSp>
          <p:nvGrpSpPr>
            <p:cNvPr id="11" name="Google Shape;11;g7661909a69_0_675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g7661909a69_0_67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g7661909a69_0_67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g7661909a69_0_67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7661909a69_0_67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g7661909a69_0_67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g7661909a69_0_67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g7661909a69_0_67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7661909a69_0_67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g7661909a69_0_67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g7661909a69_0_67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g7661909a69_0_67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g7661909a69_0_67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7661909a69_0_67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g7661909a69_0_67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g7661909a69_0_67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g7661909a69_0_67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g7661909a69_0_67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g7661909a69_0_675"/>
          <p:cNvGrpSpPr/>
          <p:nvPr/>
        </p:nvGrpSpPr>
        <p:grpSpPr>
          <a:xfrm>
            <a:off x="5043503" y="0"/>
            <a:ext cx="3814072" cy="5118675"/>
            <a:chOff x="5043503" y="0"/>
            <a:chExt cx="3814072" cy="3839102"/>
          </a:xfrm>
        </p:grpSpPr>
        <p:sp>
          <p:nvSpPr>
            <p:cNvPr id="30" name="Google Shape;30;g7661909a69_0_67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7661909a69_0_67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g7661909a69_0_67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g7661909a69_0_67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g7661909a69_0_67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g7661909a69_0_67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g7661909a69_0_67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g7661909a69_0_67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g7661909a69_0_67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g7661909a69_0_67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g7661909a69_0_67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7661909a69_0_67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7661909a69_0_67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g7661909a69_0_67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7661909a69_0_67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7661909a69_0_67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g7661909a69_0_675"/>
          <p:cNvSpPr txBox="1">
            <a:spLocks noGrp="1"/>
          </p:cNvSpPr>
          <p:nvPr>
            <p:ph type="ctrTitle"/>
          </p:nvPr>
        </p:nvSpPr>
        <p:spPr>
          <a:xfrm>
            <a:off x="824000" y="2151750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7661909a69_0_675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7661909a69_0_67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7661909a69_0_807"/>
          <p:cNvGrpSpPr/>
          <p:nvPr/>
        </p:nvGrpSpPr>
        <p:grpSpPr>
          <a:xfrm>
            <a:off x="52" y="5465463"/>
            <a:ext cx="9144036" cy="1392365"/>
            <a:chOff x="52" y="4099200"/>
            <a:chExt cx="9144036" cy="1044300"/>
          </a:xfrm>
        </p:grpSpPr>
        <p:grpSp>
          <p:nvGrpSpPr>
            <p:cNvPr id="143" name="Google Shape;143;g7661909a69_0_807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g7661909a69_0_80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g7661909a69_0_80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g7661909a69_0_80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g7661909a69_0_80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g7661909a69_0_807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g7661909a69_0_80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g7661909a69_0_80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g7661909a69_0_80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g7661909a69_0_807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g7661909a69_0_80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g7661909a69_0_807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g7661909a69_0_80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g7661909a69_0_80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g7661909a69_0_80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g7661909a69_0_80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g7661909a69_0_807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g7661909a69_0_80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g7661909a69_0_80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g7661909a69_0_80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g7661909a69_0_807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g7661909a69_0_807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g7661909a69_0_807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g7661909a69_0_807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g7661909a69_0_80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g7661909a69_0_807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g7661909a69_0_807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g7661909a69_0_807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g7661909a69_0_807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g7661909a69_0_807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g7661909a69_0_807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g7661909a69_0_807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g7661909a69_0_807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g7661909a69_0_807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g7661909a69_0_80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g7661909a69_0_807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g7661909a69_0_807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g7661909a69_0_807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g7661909a69_0_807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g7661909a69_0_807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g7661909a69_0_807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g7661909a69_0_807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g7661909a69_0_807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g7661909a69_0_807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g7661909a69_0_80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g7661909a69_0_807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g7661909a69_0_807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g7661909a69_0_807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g7661909a69_0_807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g7661909a69_0_807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g7661909a69_0_807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g7661909a69_0_807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g7661909a69_0_807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g7661909a69_0_807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g7661909a69_0_80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g7661909a69_0_807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g7661909a69_0_807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g7661909a69_0_807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g7661909a69_0_807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g7661909a69_0_807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g7661909a69_0_807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g7661909a69_0_807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g7661909a69_0_807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g7661909a69_0_807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g7661909a69_0_8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g7661909a69_0_807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g7661909a69_0_807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g7661909a69_0_807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g7661909a69_0_807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g7661909a69_0_807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g7661909a69_0_807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g7661909a69_0_807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g7661909a69_0_807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g7661909a69_0_807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g7661909a69_0_80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g7661909a69_0_807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g7661909a69_0_807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g7661909a69_0_807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g7661909a69_0_807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g7661909a69_0_807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g7661909a69_0_807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g7661909a69_0_807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g7661909a69_0_807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g7661909a69_0_807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g7661909a69_0_80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g7661909a69_0_807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g7661909a69_0_807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g7661909a69_0_807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g7661909a69_0_807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g7661909a69_0_807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g7661909a69_0_807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g7661909a69_0_807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g7661909a69_0_807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g7661909a69_0_807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g7661909a69_0_80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g7661909a69_0_807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g7661909a69_0_807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g7661909a69_0_807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g7661909a69_0_807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g7661909a69_0_807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g7661909a69_0_807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g7661909a69_0_807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g7661909a69_0_807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g7661909a69_0_807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g7661909a69_0_80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g7661909a69_0_807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g7661909a69_0_807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g7661909a69_0_807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g7661909a69_0_807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g7661909a69_0_807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g7661909a69_0_807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g7661909a69_0_807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g7661909a69_0_807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g7661909a69_0_807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g7661909a69_0_80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g7661909a69_0_807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g7661909a69_0_807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g7661909a69_0_807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g7661909a69_0_807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g7661909a69_0_807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g7661909a69_0_807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g7661909a69_0_807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g7661909a69_0_807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g7661909a69_0_807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g7661909a69_0_80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g7661909a69_0_807"/>
          <p:cNvSpPr txBox="1">
            <a:spLocks noGrp="1"/>
          </p:cNvSpPr>
          <p:nvPr>
            <p:ph type="title" hasCustomPrompt="1"/>
          </p:nvPr>
        </p:nvSpPr>
        <p:spPr>
          <a:xfrm>
            <a:off x="1388625" y="1030300"/>
            <a:ext cx="6366900" cy="24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g7661909a69_0_807"/>
          <p:cNvSpPr txBox="1">
            <a:spLocks noGrp="1"/>
          </p:cNvSpPr>
          <p:nvPr>
            <p:ph type="body" idx="1"/>
          </p:nvPr>
        </p:nvSpPr>
        <p:spPr>
          <a:xfrm>
            <a:off x="1388625" y="3616400"/>
            <a:ext cx="6366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g7661909a69_0_80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661909a69_0_93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661909a69_0_9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7661909a69_0_9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g7661909a69_0_9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7661909a69_0_9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7661909a69_0_9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7661909a69_0_715"/>
          <p:cNvGrpSpPr/>
          <p:nvPr/>
        </p:nvGrpSpPr>
        <p:grpSpPr>
          <a:xfrm>
            <a:off x="146769" y="4541"/>
            <a:ext cx="1233215" cy="1846001"/>
            <a:chOff x="146769" y="3406"/>
            <a:chExt cx="1233215" cy="1384535"/>
          </a:xfrm>
        </p:grpSpPr>
        <p:grpSp>
          <p:nvGrpSpPr>
            <p:cNvPr id="51" name="Google Shape;51;g7661909a69_0_7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g7661909a69_0_7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g7661909a69_0_7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g7661909a69_0_7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g7661909a69_0_7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g7661909a69_0_7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g7661909a69_0_7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g7661909a69_0_7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g7661909a69_0_7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g7661909a69_0_7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g7661909a69_0_7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g7661909a69_0_7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g7661909a69_0_715"/>
          <p:cNvGrpSpPr/>
          <p:nvPr/>
        </p:nvGrpSpPr>
        <p:grpSpPr>
          <a:xfrm>
            <a:off x="6775084" y="3871914"/>
            <a:ext cx="2186148" cy="2985925"/>
            <a:chOff x="6775084" y="2904008"/>
            <a:chExt cx="2186148" cy="2239500"/>
          </a:xfrm>
        </p:grpSpPr>
        <p:grpSp>
          <p:nvGrpSpPr>
            <p:cNvPr id="64" name="Google Shape;64;g7661909a69_0_7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g7661909a69_0_7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g7661909a69_0_7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g7661909a69_0_7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g7661909a69_0_7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g7661909a69_0_7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g7661909a69_0_7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g7661909a69_0_7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g7661909a69_0_7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g7661909a69_0_7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g7661909a69_0_7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g7661909a69_0_7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g7661909a69_0_7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g7661909a69_0_7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g7661909a69_0_7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g7661909a69_0_7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g7661909a69_0_7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g7661909a69_0_7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g7661909a69_0_715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g7661909a69_0_71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7661909a69_0_750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g7661909a69_0_75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7661909a69_0_75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g7661909a69_0_750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7661909a69_0_750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7661909a69_0_75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7661909a69_0_757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g7661909a69_0_75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7661909a69_0_75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7661909a69_0_757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7661909a69_0_757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7661909a69_0_757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7661909a69_0_75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7661909a69_0_76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1" name="Google Shape;101;g7661909a69_0_76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7661909a69_0_76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7661909a69_0_76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7661909a69_0_76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7661909a69_0_771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7" name="Google Shape;107;g7661909a69_0_77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7661909a69_0_77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g7661909a69_0_771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3120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7661909a69_0_771"/>
          <p:cNvSpPr txBox="1">
            <a:spLocks noGrp="1"/>
          </p:cNvSpPr>
          <p:nvPr>
            <p:ph type="body" idx="1"/>
          </p:nvPr>
        </p:nvSpPr>
        <p:spPr>
          <a:xfrm>
            <a:off x="1303800" y="3079567"/>
            <a:ext cx="3312000" cy="29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g7661909a69_0_77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7661909a69_0_778"/>
          <p:cNvGrpSpPr/>
          <p:nvPr/>
        </p:nvGrpSpPr>
        <p:grpSpPr>
          <a:xfrm>
            <a:off x="6866714" y="1742"/>
            <a:ext cx="2267451" cy="3468833"/>
            <a:chOff x="6790514" y="1306"/>
            <a:chExt cx="2267451" cy="2601690"/>
          </a:xfrm>
        </p:grpSpPr>
        <p:grpSp>
          <p:nvGrpSpPr>
            <p:cNvPr id="114" name="Google Shape;114;g7661909a69_0_77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g7661909a69_0_77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g7661909a69_0_77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g7661909a69_0_77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g7661909a69_0_77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g7661909a69_0_77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7661909a69_0_77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g7661909a69_0_77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g7661909a69_0_77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g7661909a69_0_77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g7661909a69_0_77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g7661909a69_0_778"/>
          <p:cNvSpPr txBox="1">
            <a:spLocks noGrp="1"/>
          </p:cNvSpPr>
          <p:nvPr>
            <p:ph type="title"/>
          </p:nvPr>
        </p:nvSpPr>
        <p:spPr>
          <a:xfrm>
            <a:off x="824000" y="1018133"/>
            <a:ext cx="5857800" cy="47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g7661909a69_0_778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7661909a69_0_793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29" name="Google Shape;129;g7661909a69_0_7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g7661909a69_0_79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g7661909a69_0_793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430500" cy="265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7661909a69_0_793"/>
          <p:cNvSpPr txBox="1">
            <a:spLocks noGrp="1"/>
          </p:cNvSpPr>
          <p:nvPr>
            <p:ph type="subTitle" idx="1"/>
          </p:nvPr>
        </p:nvSpPr>
        <p:spPr>
          <a:xfrm>
            <a:off x="1303800" y="3657604"/>
            <a:ext cx="3430500" cy="968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g7661909a69_0_793"/>
          <p:cNvSpPr txBox="1">
            <a:spLocks noGrp="1"/>
          </p:cNvSpPr>
          <p:nvPr>
            <p:ph type="body" idx="2"/>
          </p:nvPr>
        </p:nvSpPr>
        <p:spPr>
          <a:xfrm>
            <a:off x="4903700" y="881333"/>
            <a:ext cx="3430500" cy="5160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g7661909a69_0_793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7661909a69_0_801"/>
          <p:cNvGrpSpPr/>
          <p:nvPr/>
        </p:nvGrpSpPr>
        <p:grpSpPr>
          <a:xfrm>
            <a:off x="713373" y="5129497"/>
            <a:ext cx="825392" cy="1100560"/>
            <a:chOff x="348199" y="179450"/>
            <a:chExt cx="1116300" cy="1116300"/>
          </a:xfrm>
        </p:grpSpPr>
        <p:sp>
          <p:nvSpPr>
            <p:cNvPr id="137" name="Google Shape;137;g7661909a69_0_8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7661909a69_0_80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g7661909a69_0_801"/>
          <p:cNvSpPr txBox="1">
            <a:spLocks noGrp="1"/>
          </p:cNvSpPr>
          <p:nvPr>
            <p:ph type="body" idx="1"/>
          </p:nvPr>
        </p:nvSpPr>
        <p:spPr>
          <a:xfrm>
            <a:off x="1303800" y="5518633"/>
            <a:ext cx="584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g7661909a69_0_80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661909a69_0_6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g7661909a69_0_67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g7661909a69_0_67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661909a69_0_0"/>
          <p:cNvSpPr txBox="1">
            <a:spLocks noGrp="1"/>
          </p:cNvSpPr>
          <p:nvPr>
            <p:ph type="ctrTitle"/>
          </p:nvPr>
        </p:nvSpPr>
        <p:spPr>
          <a:xfrm>
            <a:off x="245325" y="157125"/>
            <a:ext cx="8817000" cy="10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Государственное бюджетное учреждение дополнительного профессионального образования Республики Мордовия 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“Центр непрерывного повышения профессионального мастерства педагогических работников - “Педагог 13.РУ”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4" name="Google Shape;284;g7661909a69_0_0"/>
          <p:cNvSpPr txBox="1">
            <a:spLocks noGrp="1"/>
          </p:cNvSpPr>
          <p:nvPr>
            <p:ph type="subTitle" idx="1"/>
          </p:nvPr>
        </p:nvSpPr>
        <p:spPr>
          <a:xfrm>
            <a:off x="553125" y="3639364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Иванушкина Валентина Михайловна,</a:t>
            </a:r>
            <a:endParaRPr sz="24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старший преподаватель кафедры дошкольного и начального образования</a:t>
            </a:r>
            <a:endParaRPr sz="24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285" name="Google Shape;285;g7661909a69_0_0"/>
          <p:cNvSpPr txBox="1">
            <a:spLocks noGrp="1"/>
          </p:cNvSpPr>
          <p:nvPr>
            <p:ph type="subTitle" idx="1"/>
          </p:nvPr>
        </p:nvSpPr>
        <p:spPr>
          <a:xfrm>
            <a:off x="5377200" y="3980000"/>
            <a:ext cx="37668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http://www.pedkabinet.ru/</a:t>
            </a:r>
            <a:endParaRPr sz="18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IvanushkinaVM@yandex.ru</a:t>
            </a:r>
            <a:endParaRPr sz="18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00"/>
              </a:solidFill>
            </a:endParaRPr>
          </a:p>
        </p:txBody>
      </p:sp>
      <p:sp>
        <p:nvSpPr>
          <p:cNvPr id="286" name="Google Shape;286;g7661909a69_0_0"/>
          <p:cNvSpPr txBox="1">
            <a:spLocks noGrp="1"/>
          </p:cNvSpPr>
          <p:nvPr>
            <p:ph type="ctrTitle"/>
          </p:nvPr>
        </p:nvSpPr>
        <p:spPr>
          <a:xfrm>
            <a:off x="245325" y="1482800"/>
            <a:ext cx="88170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ИННОВАЦИОННАЯ ДЕЯТЕЛЬНОСТЬ </a:t>
            </a:r>
            <a:endParaRPr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ДОО</a:t>
            </a:r>
            <a:endParaRPr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661909a69_0_957"/>
          <p:cNvSpPr txBox="1">
            <a:spLocks noGrp="1"/>
          </p:cNvSpPr>
          <p:nvPr>
            <p:ph type="title"/>
          </p:nvPr>
        </p:nvSpPr>
        <p:spPr>
          <a:xfrm>
            <a:off x="197350" y="1114527"/>
            <a:ext cx="9050925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/>
              <a:t>ИННОВАЦИОННАЯ ДЕЯТЕЛЬНОСТЬ</a:t>
            </a:r>
            <a:r>
              <a:rPr lang="ru-RU" sz="2400" dirty="0"/>
              <a:t> ПЕДАГОГА – </a:t>
            </a:r>
            <a:br>
              <a:rPr lang="ru-RU" sz="2400" dirty="0"/>
            </a:br>
            <a:r>
              <a:rPr lang="ru-RU" sz="2400" dirty="0">
                <a:latin typeface="Nunito"/>
                <a:ea typeface="Nunito"/>
                <a:cs typeface="Nunito"/>
                <a:sym typeface="Nunito"/>
              </a:rPr>
              <a:t>-целенаправленная деятельность, основанная на осмыслении собственного педагогического опыта с целью достижения более высоких результатов, получения нового знания, внедрения новой педагогической практики. </a:t>
            </a:r>
            <a:br>
              <a:rPr lang="ru-RU" sz="2400" dirty="0">
                <a:latin typeface="Nunito"/>
                <a:ea typeface="Nunito"/>
                <a:cs typeface="Nunito"/>
                <a:sym typeface="Nunito"/>
              </a:rPr>
            </a:br>
            <a:endParaRPr sz="2400" dirty="0"/>
          </a:p>
        </p:txBody>
      </p:sp>
      <p:sp>
        <p:nvSpPr>
          <p:cNvPr id="304" name="Google Shape;304;g7661909a69_0_957"/>
          <p:cNvSpPr txBox="1"/>
          <p:nvPr/>
        </p:nvSpPr>
        <p:spPr>
          <a:xfrm>
            <a:off x="197350" y="2787321"/>
            <a:ext cx="8877000" cy="22601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>
                <a:latin typeface="Nunito"/>
                <a:ea typeface="Nunito"/>
                <a:cs typeface="Nunito"/>
                <a:sym typeface="Nunito"/>
              </a:rPr>
              <a:t>Инновационная деятельность </a:t>
            </a:r>
            <a:r>
              <a:rPr lang="ru-RU" sz="2000" dirty="0" smtClean="0">
                <a:latin typeface="Nunito"/>
                <a:ea typeface="Nunito"/>
                <a:cs typeface="Nunito"/>
                <a:sym typeface="Nunito"/>
              </a:rPr>
              <a:t>- творческий </a:t>
            </a:r>
            <a:r>
              <a:rPr lang="ru-RU" sz="2000" dirty="0">
                <a:latin typeface="Nunito"/>
                <a:ea typeface="Nunito"/>
                <a:cs typeface="Nunito"/>
                <a:sym typeface="Nunito"/>
              </a:rPr>
              <a:t>процесс по планированию и реализации педагогических инноваций ( целенаправленных изменений, вносящих в образовательную среду новые, устойчиво эффективные и стабильные элементы). </a:t>
            </a:r>
          </a:p>
          <a:p>
            <a:pPr lvl="0"/>
            <a:r>
              <a:rPr lang="ru-RU" sz="2000" b="1" dirty="0" smtClean="0">
                <a:latin typeface="Nunito"/>
                <a:ea typeface="Nunito"/>
                <a:cs typeface="Nunito"/>
                <a:sym typeface="Nunito"/>
              </a:rPr>
              <a:t>Новация</a:t>
            </a:r>
            <a:r>
              <a:rPr lang="ru-RU" sz="2000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2000" dirty="0">
                <a:latin typeface="Nunito"/>
                <a:ea typeface="Nunito"/>
                <a:cs typeface="Nunito"/>
                <a:sym typeface="Nunito"/>
              </a:rPr>
              <a:t>- это средство (новый метод, методика, технология, программа и т.п.), а </a:t>
            </a:r>
            <a:r>
              <a:rPr lang="ru-RU" sz="2000" b="1" dirty="0">
                <a:latin typeface="Nunito"/>
                <a:ea typeface="Nunito"/>
                <a:cs typeface="Nunito"/>
                <a:sym typeface="Nunito"/>
              </a:rPr>
              <a:t>инновация</a:t>
            </a:r>
            <a:r>
              <a:rPr lang="ru-RU" sz="2000" dirty="0">
                <a:latin typeface="Nunito"/>
                <a:ea typeface="Nunito"/>
                <a:cs typeface="Nunito"/>
                <a:sym typeface="Nunito"/>
              </a:rPr>
              <a:t> - процесс освоения этого средства</a:t>
            </a:r>
            <a:r>
              <a:rPr lang="ru-RU" sz="2000" dirty="0" smtClean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lvl="0"/>
            <a:endParaRPr lang="ru-RU" sz="20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g7661909a69_0_9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250" y="4639548"/>
            <a:ext cx="2249775" cy="22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7661909a69_0_9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025" y="4731297"/>
            <a:ext cx="2249775" cy="22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7661909a69_0_9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230" y="4688269"/>
            <a:ext cx="2249775" cy="22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7661909a69_0_9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650" y="4690363"/>
            <a:ext cx="2249775" cy="22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7661909a69_0_957"/>
          <p:cNvSpPr txBox="1"/>
          <p:nvPr/>
        </p:nvSpPr>
        <p:spPr>
          <a:xfrm>
            <a:off x="132328" y="6417408"/>
            <a:ext cx="42231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Инновационная деятельность </a:t>
            </a:r>
            <a:r>
              <a:rPr lang="en-US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одного</a:t>
            </a: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педагога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g7661909a69_0_957"/>
          <p:cNvSpPr txBox="1"/>
          <p:nvPr/>
        </p:nvSpPr>
        <p:spPr>
          <a:xfrm>
            <a:off x="4851250" y="6435270"/>
            <a:ext cx="42231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Инновационная деятельность группы педагогов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661909a69_0_970"/>
          <p:cNvSpPr txBox="1">
            <a:spLocks noGrp="1"/>
          </p:cNvSpPr>
          <p:nvPr>
            <p:ph type="title"/>
          </p:nvPr>
        </p:nvSpPr>
        <p:spPr>
          <a:xfrm>
            <a:off x="69650" y="13700"/>
            <a:ext cx="9178625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ИННОВАЦИОННАЯ ДЕЯТЕЛЬНОСТЬ </a:t>
            </a:r>
            <a:r>
              <a:rPr lang="ru-RU" sz="2400" dirty="0"/>
              <a:t>ПЕДАГОГОВ</a:t>
            </a:r>
            <a:endParaRPr sz="2400" dirty="0"/>
          </a:p>
        </p:txBody>
      </p:sp>
      <p:sp>
        <p:nvSpPr>
          <p:cNvPr id="316" name="Google Shape;316;g7661909a69_0_970"/>
          <p:cNvSpPr txBox="1"/>
          <p:nvPr/>
        </p:nvSpPr>
        <p:spPr>
          <a:xfrm>
            <a:off x="197350" y="807625"/>
            <a:ext cx="8877000" cy="377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Участником инновационной деятельности может быть любой педагогический работник, как в индивидуальном порядке, так и в творческих группах.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Объединения педагогов в процессе реализации инновационной деятельности выполняют функции разработки и реализации нововведений, а также способствуют консолидации единомышленников, стремящихся совместными усилиями оптимизировать собственную педагогическую деятельность.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g7661909a69_0_9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450" y="4670950"/>
            <a:ext cx="3758238" cy="19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661909a69_0_985"/>
          <p:cNvSpPr txBox="1">
            <a:spLocks noGrp="1"/>
          </p:cNvSpPr>
          <p:nvPr>
            <p:ph type="title"/>
          </p:nvPr>
        </p:nvSpPr>
        <p:spPr>
          <a:xfrm>
            <a:off x="900775" y="13700"/>
            <a:ext cx="8347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ИННОВАЦИОННАЯ ДЕЯТЕЛЬНОСТЬ ДОО</a:t>
            </a:r>
            <a:endParaRPr sz="3000" dirty="0"/>
          </a:p>
        </p:txBody>
      </p:sp>
      <p:sp>
        <p:nvSpPr>
          <p:cNvPr id="323" name="Google Shape;323;g7661909a69_0_985"/>
          <p:cNvSpPr txBox="1"/>
          <p:nvPr/>
        </p:nvSpPr>
        <p:spPr>
          <a:xfrm>
            <a:off x="197350" y="807625"/>
            <a:ext cx="8877000" cy="12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Инновационная деятельность организуется для  развития ДОО как педагогической системы и особой социальной организации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g7661909a69_0_985"/>
          <p:cNvSpPr txBox="1"/>
          <p:nvPr/>
        </p:nvSpPr>
        <p:spPr>
          <a:xfrm>
            <a:off x="4814475" y="2266675"/>
            <a:ext cx="4149300" cy="2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Nunito"/>
                <a:ea typeface="Nunito"/>
                <a:cs typeface="Nunito"/>
                <a:sym typeface="Nunito"/>
              </a:rPr>
              <a:t>Процессы развития 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ориентированы на достижение качественно новых, более высоких результатов ДОО на основе повышения, обогащения его потенциала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g7661909a69_0_985"/>
          <p:cNvSpPr txBox="1"/>
          <p:nvPr/>
        </p:nvSpPr>
        <p:spPr>
          <a:xfrm>
            <a:off x="292850" y="2258150"/>
            <a:ext cx="4279200" cy="2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Nunito"/>
                <a:ea typeface="Nunito"/>
                <a:cs typeface="Nunito"/>
                <a:sym typeface="Nunito"/>
              </a:rPr>
              <a:t>Процесс функционирования 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ориентирован на достижение результатов на основе использования ранее созданного, имеющегося в наличии потенциала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g7661909a69_0_985"/>
          <p:cNvPicPr preferRelativeResize="0"/>
          <p:nvPr/>
        </p:nvPicPr>
        <p:blipFill rotWithShape="1">
          <a:blip r:embed="rId3">
            <a:alphaModFix/>
          </a:blip>
          <a:srcRect t="18253"/>
          <a:stretch/>
        </p:blipFill>
        <p:spPr>
          <a:xfrm>
            <a:off x="2703865" y="4880199"/>
            <a:ext cx="3225848" cy="197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3054" y="493300"/>
            <a:ext cx="7281355" cy="1332300"/>
          </a:xfrm>
        </p:spPr>
        <p:txBody>
          <a:bodyPr/>
          <a:lstStyle/>
          <a:p>
            <a:r>
              <a:rPr lang="ru-RU" dirty="0" smtClean="0">
                <a:solidFill>
                  <a:srgbClr val="020202"/>
                </a:solidFill>
              </a:rPr>
              <a:t>Нормативная база инновационной деятельности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903" y="1985772"/>
            <a:ext cx="8469297" cy="4331899"/>
          </a:xfrm>
        </p:spPr>
        <p:txBody>
          <a:bodyPr/>
          <a:lstStyle/>
          <a:p>
            <a:pPr marL="146050" lvl="0" indent="0" algn="ctr">
              <a:buNone/>
            </a:pPr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ФЕДЕРАЛЬНЫЙ УРОВЕНЬ</a:t>
            </a:r>
          </a:p>
          <a:p>
            <a:pPr lvl="0"/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Министерства науки и высшего образования Российской Федерации от 22.03.2019г. № 21н «Об утверждении Порядка формирования и функционирования инновационной инфраструктуры в системе образования</a:t>
            </a:r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».</a:t>
            </a:r>
          </a:p>
          <a:p>
            <a:pPr lvl="0"/>
            <a:endParaRPr lang="ru-RU" sz="1800" dirty="0">
              <a:solidFill>
                <a:srgbClr val="020202"/>
              </a:solidFill>
              <a:latin typeface="Nunito" panose="020B0604020202020204" charset="-52"/>
              <a:cs typeface="Times New Roman" panose="02020603050405020304" pitchFamily="18" charset="0"/>
            </a:endParaRPr>
          </a:p>
          <a:p>
            <a:pPr marL="146050" indent="0" algn="ctr">
              <a:buNone/>
            </a:pPr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РЕГИОНАЛЬНЫЙ УРОВЕНЬ</a:t>
            </a:r>
          </a:p>
          <a:p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Министерства образования Республики Мордовия «Об утверждении порядка формирования и функционирования инновационной инфраструктуры в системе образования Республики Мордовия» от 15.12.2017 года №1031</a:t>
            </a:r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rgbClr val="020202"/>
              </a:solidFill>
              <a:latin typeface="Nunito" panose="020B0604020202020204" charset="-52"/>
              <a:cs typeface="Times New Roman" panose="02020603050405020304" pitchFamily="18" charset="0"/>
            </a:endParaRPr>
          </a:p>
          <a:p>
            <a:pPr marL="146050" indent="0" algn="ctr">
              <a:buNone/>
            </a:pPr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УРОВЕНЬ ДОО</a:t>
            </a:r>
          </a:p>
          <a:p>
            <a:r>
              <a:rPr lang="ru-RU" sz="1800" dirty="0" smtClean="0">
                <a:solidFill>
                  <a:srgbClr val="020202"/>
                </a:solidFill>
                <a:latin typeface="Nunito" panose="020B0604020202020204" charset="-52"/>
                <a:cs typeface="Times New Roman" panose="02020603050405020304" pitchFamily="18" charset="0"/>
              </a:rPr>
              <a:t>Положение о ведении инновационной деятельности</a:t>
            </a:r>
          </a:p>
          <a:p>
            <a:endParaRPr lang="ru-RU" sz="1800" dirty="0">
              <a:solidFill>
                <a:srgbClr val="020202"/>
              </a:solidFill>
              <a:latin typeface="Nunito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661909a69_0_1053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28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нновационная </a:t>
            </a:r>
            <a:r>
              <a:rPr lang="en-US" sz="28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ru-RU" sz="28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 уровне дошкольной образовательной организации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432" name="Google Shape;432;g7661909a69_0_1053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7747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Основанием для начала реализации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 деятельности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уровне ДОО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педагогического совета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руководителя ДОО о проведении инновационной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каждый учебный год составляется план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инновационной деятельности фиксируются и заслушиваются на педагогическом совете (в конце учебного года  и по завершении инновационной деятельности), а также предоставляются в форме письменного анализа эффективности осуществленной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9195" y="-35517"/>
            <a:ext cx="8657919" cy="1340528"/>
          </a:xfrm>
        </p:spPr>
        <p:txBody>
          <a:bodyPr/>
          <a:lstStyle/>
          <a:p>
            <a:pPr algn="ctr"/>
            <a:r>
              <a:rPr lang="ru-RU" dirty="0" smtClean="0"/>
              <a:t>Инновационная деятельность на уровне образовательной </a:t>
            </a:r>
            <a:r>
              <a:rPr lang="ru-RU" sz="3200" dirty="0" smtClean="0"/>
              <a:t>организации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6958" y="1253924"/>
            <a:ext cx="810346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Положение об инновационной деятельности ДОО</a:t>
            </a: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484" y="2666974"/>
            <a:ext cx="278313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инновационной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368" y="4151023"/>
            <a:ext cx="276931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Протокол педсовета на утверждение программы ИД.</a:t>
            </a:r>
          </a:p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 заведующего на начало инновационной деятельности</a:t>
            </a:r>
            <a:endParaRPr lang="ru-RU" sz="18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4231" y="2655848"/>
            <a:ext cx="275908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инновационной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2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1251" y="2655848"/>
            <a:ext cx="269336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инновационной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3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4001" y="4151023"/>
            <a:ext cx="276931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Протокол педсовета на утверждение программы ИД.</a:t>
            </a:r>
          </a:p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 заведующего на начало инновационной деятельности</a:t>
            </a:r>
            <a:endParaRPr lang="ru-RU" sz="18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1932" y="4152497"/>
            <a:ext cx="276931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Протокол педсовета на утверждение программы ИД.</a:t>
            </a:r>
          </a:p>
          <a:p>
            <a:r>
              <a:rPr lang="ru-RU" sz="1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 заведующего на начало инновационной деятельности</a:t>
            </a:r>
            <a:endParaRPr lang="ru-RU" sz="18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4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661909a69_0_1053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нновационная </a:t>
            </a:r>
            <a:r>
              <a:rPr lang="en-US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ru-RU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 муниципальном уровне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32" name="Google Shape;432;g7661909a69_0_1053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7747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80000"/>
              </a:lnSpc>
              <a:spcBef>
                <a:spcPts val="420"/>
              </a:spcBef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Основанием для начала реализации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 деятельности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муниципальном уровне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муниципального экспертного совета при Управлении образованием,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начальника Управления образования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проведении инновационной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руководителя ДОО 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творческой группе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каждый учебный год составляется план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81000">
              <a:lnSpc>
                <a:spcPct val="80000"/>
              </a:lnSpc>
              <a:spcBef>
                <a:spcPts val="420"/>
              </a:spcBef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инновационной деятельности фиксируются и заслушиваются 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экспертном совете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Управлении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образованием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 учебного года  и по завершении инновационной деятельности), а также предоставляются в форме письменного анализа эффективности осуществленной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3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661909a69_0_1053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нновационная </a:t>
            </a:r>
            <a:r>
              <a:rPr lang="en-US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ru-RU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 республиканском уровне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32" name="Google Shape;432;g7661909a69_0_1053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7747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80000"/>
              </a:lnSpc>
              <a:spcBef>
                <a:spcPts val="420"/>
              </a:spcBef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Основанием для начала реализации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 деятельности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республиканском уровне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республиканского экспертного совета при Министерстве образования Республики Мордовия,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Министра образования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проведении инновационной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руководителя ДОО 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творческой группе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каждый учебный год составляется план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81000">
              <a:lnSpc>
                <a:spcPct val="80000"/>
              </a:lnSpc>
              <a:spcBef>
                <a:spcPts val="420"/>
              </a:spcBef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инновационной деятельности фиксируются и заслушиваются 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республиканском экспертном совете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Министерстве образования Республики Мордовия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 учебного года  и по завершении инновационной деятельности), а также предоставляются в форме письменного анализа эффективности осуществленной работы.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6DE72F90-3527-4CCE-AED6-7F853A8BDAA5}"/>
              </a:ext>
            </a:extLst>
          </p:cNvPr>
          <p:cNvSpPr/>
          <p:nvPr/>
        </p:nvSpPr>
        <p:spPr>
          <a:xfrm>
            <a:off x="2175029" y="-443883"/>
            <a:ext cx="7856738" cy="74749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ИННОВАЦИОННЫЙ ОПЫТ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67AC9079-714B-424C-A8ED-37AA9AA5EF10}"/>
              </a:ext>
            </a:extLst>
          </p:cNvPr>
          <p:cNvSpPr/>
          <p:nvPr/>
        </p:nvSpPr>
        <p:spPr>
          <a:xfrm>
            <a:off x="532663" y="3364637"/>
            <a:ext cx="3595456" cy="1393794"/>
          </a:xfrm>
          <a:prstGeom prst="upArrowCallout">
            <a:avLst>
              <a:gd name="adj1" fmla="val 25000"/>
              <a:gd name="adj2" fmla="val 37739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Программа инновационной деятельности</a:t>
            </a:r>
          </a:p>
        </p:txBody>
      </p:sp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B4D8D241-B5FB-4E3C-904C-BF3EE90FCA58}"/>
              </a:ext>
            </a:extLst>
          </p:cNvPr>
          <p:cNvSpPr/>
          <p:nvPr/>
        </p:nvSpPr>
        <p:spPr>
          <a:xfrm>
            <a:off x="551895" y="4758431"/>
            <a:ext cx="3595456" cy="1393794"/>
          </a:xfrm>
          <a:prstGeom prst="upArrowCallout">
            <a:avLst>
              <a:gd name="adj1" fmla="val 25000"/>
              <a:gd name="adj2" fmla="val 37739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Создание творческой группы</a:t>
            </a: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56942A4D-55B0-48D9-82FC-98E109893FB5}"/>
              </a:ext>
            </a:extLst>
          </p:cNvPr>
          <p:cNvSpPr/>
          <p:nvPr/>
        </p:nvSpPr>
        <p:spPr>
          <a:xfrm>
            <a:off x="511206" y="1970843"/>
            <a:ext cx="3595456" cy="1393794"/>
          </a:xfrm>
          <a:prstGeom prst="upArrowCallout">
            <a:avLst>
              <a:gd name="adj1" fmla="val 25000"/>
              <a:gd name="adj2" fmla="val 37739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Приказ на осуществление работы</a:t>
            </a:r>
          </a:p>
        </p:txBody>
      </p:sp>
      <p:sp>
        <p:nvSpPr>
          <p:cNvPr id="11" name="Выноска: стрелка вверх 10">
            <a:extLst>
              <a:ext uri="{FF2B5EF4-FFF2-40B4-BE49-F238E27FC236}">
                <a16:creationId xmlns:a16="http://schemas.microsoft.com/office/drawing/2014/main" id="{EC21A505-03E6-4765-8BBF-64F1B95B8222}"/>
              </a:ext>
            </a:extLst>
          </p:cNvPr>
          <p:cNvSpPr/>
          <p:nvPr/>
        </p:nvSpPr>
        <p:spPr>
          <a:xfrm>
            <a:off x="532663" y="479394"/>
            <a:ext cx="3595456" cy="1420427"/>
          </a:xfrm>
          <a:prstGeom prst="upArrowCallout">
            <a:avLst>
              <a:gd name="adj1" fmla="val 25000"/>
              <a:gd name="adj2" fmla="val 0"/>
              <a:gd name="adj3" fmla="val 29459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Отчетность творческой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3776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661909a69_0_1048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Примерная программа </a:t>
            </a: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инновационной деятельности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26" name="Google Shape;426;g7661909a69_0_1048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7747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Тема инновации.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Актуальность инновации для ДОО и образования в целом.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Цели, задачи, принципы.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Основная идея. Гипотеза.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Прогнозируемая  новизна.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Методы исследования.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Содержательные модули инновационной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Сроки и этапы инновационной деятельности.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Ожидаемые результаты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План мероприятий по реализации программы по этапам.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5E111-BB29-4D41-970D-E0F4DE0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399495"/>
            <a:ext cx="8797771" cy="5495278"/>
          </a:xfrm>
        </p:spPr>
        <p:txBody>
          <a:bodyPr/>
          <a:lstStyle/>
          <a:p>
            <a:r>
              <a:rPr lang="ru-RU" sz="5400" dirty="0"/>
              <a:t>КТО?</a:t>
            </a:r>
            <a:br>
              <a:rPr lang="ru-RU" sz="5400" dirty="0"/>
            </a:br>
            <a:r>
              <a:rPr lang="ru-RU" sz="5400" dirty="0"/>
              <a:t>         ГДЕ?</a:t>
            </a:r>
            <a:br>
              <a:rPr lang="ru-RU" sz="5400" dirty="0"/>
            </a:br>
            <a:r>
              <a:rPr lang="ru-RU" sz="5400" dirty="0"/>
              <a:t>                 ЗАЧЕМ?</a:t>
            </a:r>
            <a:br>
              <a:rPr lang="ru-RU" sz="5400" dirty="0"/>
            </a:br>
            <a:r>
              <a:rPr lang="ru-RU" sz="5400" dirty="0"/>
              <a:t>                                КАК?               </a:t>
            </a:r>
            <a:br>
              <a:rPr lang="ru-RU" sz="5400" dirty="0"/>
            </a:br>
            <a:r>
              <a:rPr lang="ru-RU" sz="5400" dirty="0"/>
              <a:t>                                 </a:t>
            </a:r>
            <a:br>
              <a:rPr lang="ru-RU" sz="5400" dirty="0"/>
            </a:br>
            <a:r>
              <a:rPr lang="ru-RU" sz="5400" dirty="0"/>
              <a:t>                                     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F53577-57F7-46E2-9556-E7978603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515557"/>
            <a:ext cx="4376691" cy="2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661909a69_0_1059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Документация и</a:t>
            </a: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нновационной деятельност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38" name="Google Shape;438;g7661909a69_0_1059"/>
          <p:cNvSpPr/>
          <p:nvPr/>
        </p:nvSpPr>
        <p:spPr>
          <a:xfrm>
            <a:off x="485200" y="2672950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План на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g7661909a69_0_1059"/>
          <p:cNvSpPr/>
          <p:nvPr/>
        </p:nvSpPr>
        <p:spPr>
          <a:xfrm>
            <a:off x="3103088" y="2675275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План на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g7661909a69_0_1059"/>
          <p:cNvSpPr/>
          <p:nvPr/>
        </p:nvSpPr>
        <p:spPr>
          <a:xfrm>
            <a:off x="5720975" y="2624850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План на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g7661909a69_0_1059"/>
          <p:cNvSpPr/>
          <p:nvPr/>
        </p:nvSpPr>
        <p:spPr>
          <a:xfrm>
            <a:off x="520825" y="1247725"/>
            <a:ext cx="8078184" cy="1151118"/>
          </a:xfrm>
          <a:prstGeom prst="flowChartMulti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ПРОГРАММА ИННОВАЦИОННОЙ ДЕЯТЕЛЬНОСТИ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g7661909a69_0_1059"/>
          <p:cNvSpPr/>
          <p:nvPr/>
        </p:nvSpPr>
        <p:spPr>
          <a:xfrm>
            <a:off x="485200" y="4098150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Отчет за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g7661909a69_0_1059"/>
          <p:cNvSpPr/>
          <p:nvPr/>
        </p:nvSpPr>
        <p:spPr>
          <a:xfrm>
            <a:off x="3070113" y="4156725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Отчет за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g7661909a69_0_1059"/>
          <p:cNvSpPr/>
          <p:nvPr/>
        </p:nvSpPr>
        <p:spPr>
          <a:xfrm>
            <a:off x="5655025" y="4098150"/>
            <a:ext cx="1953000" cy="11511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Отчет за учебный год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g7661909a69_0_1059"/>
          <p:cNvSpPr/>
          <p:nvPr/>
        </p:nvSpPr>
        <p:spPr>
          <a:xfrm>
            <a:off x="734800" y="5523350"/>
            <a:ext cx="8078184" cy="1151118"/>
          </a:xfrm>
          <a:prstGeom prst="flowChartMulti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АНАЛИЗ РЕЗУЛЬТАТИВНОСТИ ИННОВАЦИОННОЙ ДЕЯТЕЛЬНОСТИ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661909a69_0_999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Виды инноваций, в зависимости от признака, по которому их разделяют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351" name="Google Shape;351;g7661909a69_0_999"/>
          <p:cNvGrpSpPr/>
          <p:nvPr/>
        </p:nvGrpSpPr>
        <p:grpSpPr>
          <a:xfrm>
            <a:off x="609600" y="1447799"/>
            <a:ext cx="8084127" cy="4626089"/>
            <a:chOff x="1341" y="10391"/>
            <a:chExt cx="10003" cy="3971"/>
          </a:xfrm>
        </p:grpSpPr>
        <p:sp>
          <p:nvSpPr>
            <p:cNvPr id="352" name="Google Shape;352;g7661909a69_0_999"/>
            <p:cNvSpPr txBox="1"/>
            <p:nvPr/>
          </p:nvSpPr>
          <p:spPr>
            <a:xfrm>
              <a:off x="4581" y="10391"/>
              <a:ext cx="3000" cy="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dirty="0">
                  <a:latin typeface="Arial"/>
                  <a:ea typeface="Arial"/>
                  <a:cs typeface="Arial"/>
                  <a:sym typeface="Arial"/>
                </a:rPr>
                <a:t>По </a:t>
              </a:r>
              <a:r>
                <a:rPr lang="en-US" sz="2000" b="1" dirty="0"/>
                <a:t>видам деятельности</a:t>
              </a:r>
              <a:endParaRPr dirty="0"/>
            </a:p>
          </p:txBody>
        </p:sp>
        <p:sp>
          <p:nvSpPr>
            <p:cNvPr id="353" name="Google Shape;353;g7661909a69_0_999"/>
            <p:cNvSpPr/>
            <p:nvPr/>
          </p:nvSpPr>
          <p:spPr>
            <a:xfrm>
              <a:off x="2001" y="11651"/>
              <a:ext cx="3000" cy="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педагогически</a:t>
              </a: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е</a:t>
              </a:r>
              <a:endParaRPr/>
            </a:p>
          </p:txBody>
        </p:sp>
        <p:sp>
          <p:nvSpPr>
            <p:cNvPr id="354" name="Google Shape;354;g7661909a69_0_999"/>
            <p:cNvSpPr/>
            <p:nvPr/>
          </p:nvSpPr>
          <p:spPr>
            <a:xfrm>
              <a:off x="7255" y="11651"/>
              <a:ext cx="3000" cy="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управленчески</a:t>
              </a: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е</a:t>
              </a:r>
              <a:endParaRPr/>
            </a:p>
          </p:txBody>
        </p:sp>
        <p:sp>
          <p:nvSpPr>
            <p:cNvPr id="355" name="Google Shape;355;g7661909a69_0_999"/>
            <p:cNvSpPr/>
            <p:nvPr/>
          </p:nvSpPr>
          <p:spPr>
            <a:xfrm>
              <a:off x="1341" y="12862"/>
              <a:ext cx="4500" cy="15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200"/>
                <a:buFont typeface="Arial"/>
                <a:buNone/>
              </a:pPr>
              <a:r>
                <a:rPr lang="en-US" sz="2200" b="1" dirty="0"/>
                <a:t>Совершенствование образовательного процесса</a:t>
              </a:r>
              <a:endParaRPr dirty="0"/>
            </a:p>
          </p:txBody>
        </p:sp>
        <p:sp>
          <p:nvSpPr>
            <p:cNvPr id="356" name="Google Shape;356;g7661909a69_0_999"/>
            <p:cNvSpPr/>
            <p:nvPr/>
          </p:nvSpPr>
          <p:spPr>
            <a:xfrm>
              <a:off x="6244" y="12796"/>
              <a:ext cx="5100" cy="15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dirty="0"/>
                <a:t>Совершенствование кадрового, материально-технического обеспечения</a:t>
              </a:r>
              <a:endParaRPr dirty="0"/>
            </a:p>
          </p:txBody>
        </p:sp>
        <p:cxnSp>
          <p:nvCxnSpPr>
            <p:cNvPr id="357" name="Google Shape;357;g7661909a69_0_999"/>
            <p:cNvCxnSpPr>
              <a:stCxn id="354" idx="2"/>
            </p:cNvCxnSpPr>
            <p:nvPr/>
          </p:nvCxnSpPr>
          <p:spPr>
            <a:xfrm>
              <a:off x="8755" y="12251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" name="Google Shape;358;g7661909a69_0_999"/>
            <p:cNvCxnSpPr/>
            <p:nvPr/>
          </p:nvCxnSpPr>
          <p:spPr>
            <a:xfrm>
              <a:off x="3647" y="12256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9" name="Google Shape;359;g7661909a69_0_999"/>
            <p:cNvCxnSpPr/>
            <p:nvPr/>
          </p:nvCxnSpPr>
          <p:spPr>
            <a:xfrm>
              <a:off x="7641" y="11291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60" name="Google Shape;360;g7661909a69_0_999"/>
            <p:cNvCxnSpPr/>
            <p:nvPr/>
          </p:nvCxnSpPr>
          <p:spPr>
            <a:xfrm flipH="1">
              <a:off x="3381" y="11291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5"/>
          <p:cNvGrpSpPr/>
          <p:nvPr/>
        </p:nvGrpSpPr>
        <p:grpSpPr>
          <a:xfrm>
            <a:off x="304802" y="1295400"/>
            <a:ext cx="8707597" cy="4823197"/>
            <a:chOff x="964" y="10391"/>
            <a:chExt cx="10774" cy="4140"/>
          </a:xfrm>
        </p:grpSpPr>
        <p:sp>
          <p:nvSpPr>
            <p:cNvPr id="332" name="Google Shape;332;p5"/>
            <p:cNvSpPr txBox="1"/>
            <p:nvPr/>
          </p:nvSpPr>
          <p:spPr>
            <a:xfrm>
              <a:off x="4581" y="10391"/>
              <a:ext cx="3060" cy="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dirty="0">
                  <a:latin typeface="Arial"/>
                  <a:ea typeface="Arial"/>
                  <a:cs typeface="Arial"/>
                  <a:sym typeface="Arial"/>
                </a:rPr>
                <a:t>По масштабу вносимых изменений</a:t>
              </a:r>
              <a:endParaRPr dirty="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341" y="11651"/>
              <a:ext cx="2160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локальные</a:t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901" y="11651"/>
              <a:ext cx="2160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системные</a:t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121" y="11651"/>
              <a:ext cx="2160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модульные</a:t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964" y="12731"/>
              <a:ext cx="30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 dirty="0">
                  <a:latin typeface="Arial"/>
                  <a:ea typeface="Arial"/>
                  <a:cs typeface="Arial"/>
                  <a:sym typeface="Arial"/>
                </a:rPr>
                <a:t>независимые друг от друга изменения компонентов</a:t>
              </a:r>
              <a:endParaRPr dirty="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8438" y="12731"/>
              <a:ext cx="33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 dirty="0">
                  <a:latin typeface="Arial"/>
                  <a:ea typeface="Arial"/>
                  <a:cs typeface="Arial"/>
                  <a:sym typeface="Arial"/>
                </a:rPr>
                <a:t>полная реконструкция системы как целого</a:t>
              </a:r>
              <a:endParaRPr dirty="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204" y="12731"/>
              <a:ext cx="39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u="none" dirty="0">
                  <a:latin typeface="Arial"/>
                  <a:ea typeface="Arial"/>
                  <a:cs typeface="Arial"/>
                  <a:sym typeface="Arial"/>
                </a:rPr>
                <a:t>взаимосвязанные группы нескольких локальных инноваций</a:t>
              </a:r>
              <a:endParaRPr dirty="0"/>
            </a:p>
          </p:txBody>
        </p:sp>
        <p:cxnSp>
          <p:nvCxnSpPr>
            <p:cNvPr id="339" name="Google Shape;339;p5"/>
            <p:cNvCxnSpPr/>
            <p:nvPr/>
          </p:nvCxnSpPr>
          <p:spPr>
            <a:xfrm>
              <a:off x="6201" y="11291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0" name="Google Shape;340;p5"/>
            <p:cNvCxnSpPr/>
            <p:nvPr/>
          </p:nvCxnSpPr>
          <p:spPr>
            <a:xfrm>
              <a:off x="6201" y="12191"/>
              <a:ext cx="0" cy="54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1" name="Google Shape;341;p5"/>
            <p:cNvCxnSpPr/>
            <p:nvPr/>
          </p:nvCxnSpPr>
          <p:spPr>
            <a:xfrm>
              <a:off x="9981" y="12191"/>
              <a:ext cx="0" cy="54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2" name="Google Shape;342;p5"/>
            <p:cNvCxnSpPr/>
            <p:nvPr/>
          </p:nvCxnSpPr>
          <p:spPr>
            <a:xfrm>
              <a:off x="2421" y="12191"/>
              <a:ext cx="0" cy="54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3" name="Google Shape;343;p5"/>
            <p:cNvCxnSpPr/>
            <p:nvPr/>
          </p:nvCxnSpPr>
          <p:spPr>
            <a:xfrm>
              <a:off x="7641" y="11291"/>
              <a:ext cx="126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4" name="Google Shape;344;p5"/>
            <p:cNvCxnSpPr/>
            <p:nvPr/>
          </p:nvCxnSpPr>
          <p:spPr>
            <a:xfrm flipH="1">
              <a:off x="3501" y="11291"/>
              <a:ext cx="108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345" name="Google Shape;345;p5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Виды инноваций, в зависимости от признака, по которому их разделяют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g7661909a69_0_1019"/>
          <p:cNvGrpSpPr/>
          <p:nvPr/>
        </p:nvGrpSpPr>
        <p:grpSpPr>
          <a:xfrm>
            <a:off x="304800" y="1295399"/>
            <a:ext cx="8769708" cy="4899398"/>
            <a:chOff x="964" y="10391"/>
            <a:chExt cx="10851" cy="4205"/>
          </a:xfrm>
        </p:grpSpPr>
        <p:sp>
          <p:nvSpPr>
            <p:cNvPr id="366" name="Google Shape;366;g7661909a69_0_1019"/>
            <p:cNvSpPr txBox="1"/>
            <p:nvPr/>
          </p:nvSpPr>
          <p:spPr>
            <a:xfrm>
              <a:off x="3573" y="10391"/>
              <a:ext cx="5400" cy="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i="0" dirty="0">
                  <a:latin typeface="Arial"/>
                  <a:ea typeface="Arial"/>
                  <a:cs typeface="Arial"/>
                  <a:sym typeface="Arial"/>
                </a:rPr>
                <a:t>П</a:t>
              </a:r>
              <a:r>
                <a:rPr lang="en-US" sz="2000" b="1" dirty="0"/>
                <a:t>О</a:t>
              </a:r>
              <a:r>
                <a:rPr lang="en-US" sz="2000" b="1" i="0" dirty="0">
                  <a:latin typeface="Arial"/>
                  <a:ea typeface="Arial"/>
                  <a:cs typeface="Arial"/>
                  <a:sym typeface="Arial"/>
                </a:rPr>
                <a:t> ХАРАКТЕРУ ВНОСИМЫХ ИЗМЕНЕНИЙ</a:t>
              </a:r>
              <a:endParaRPr dirty="0"/>
            </a:p>
          </p:txBody>
        </p:sp>
        <p:sp>
          <p:nvSpPr>
            <p:cNvPr id="367" name="Google Shape;367;g7661909a69_0_1019"/>
            <p:cNvSpPr/>
            <p:nvPr/>
          </p:nvSpPr>
          <p:spPr>
            <a:xfrm>
              <a:off x="1543" y="11651"/>
              <a:ext cx="2700" cy="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радикал</a:t>
              </a: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ьные</a:t>
              </a:r>
              <a:endParaRPr/>
            </a:p>
          </p:txBody>
        </p:sp>
        <p:sp>
          <p:nvSpPr>
            <p:cNvPr id="368" name="Google Shape;368;g7661909a69_0_1019"/>
            <p:cNvSpPr/>
            <p:nvPr/>
          </p:nvSpPr>
          <p:spPr>
            <a:xfrm>
              <a:off x="8250" y="11651"/>
              <a:ext cx="3300" cy="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модифицирующие</a:t>
              </a:r>
              <a:endParaRPr/>
            </a:p>
          </p:txBody>
        </p:sp>
        <p:sp>
          <p:nvSpPr>
            <p:cNvPr id="369" name="Google Shape;369;g7661909a69_0_1019"/>
            <p:cNvSpPr/>
            <p:nvPr/>
          </p:nvSpPr>
          <p:spPr>
            <a:xfrm>
              <a:off x="4581" y="11651"/>
              <a:ext cx="3183" cy="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комбинаторн</a:t>
              </a: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ные</a:t>
              </a:r>
              <a:endParaRPr/>
            </a:p>
          </p:txBody>
        </p:sp>
        <p:sp>
          <p:nvSpPr>
            <p:cNvPr id="370" name="Google Shape;370;g7661909a69_0_1019"/>
            <p:cNvSpPr/>
            <p:nvPr/>
          </p:nvSpPr>
          <p:spPr>
            <a:xfrm>
              <a:off x="964" y="12796"/>
              <a:ext cx="36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dirty="0"/>
                <a:t>основаны на принципиально новых идеях и подходах</a:t>
              </a:r>
              <a:endParaRPr sz="2000" b="1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endParaRPr sz="2000" b="1" dirty="0"/>
            </a:p>
          </p:txBody>
        </p:sp>
        <p:sp>
          <p:nvSpPr>
            <p:cNvPr id="371" name="Google Shape;371;g7661909a69_0_1019"/>
            <p:cNvSpPr/>
            <p:nvPr/>
          </p:nvSpPr>
          <p:spPr>
            <a:xfrm>
              <a:off x="7915" y="12796"/>
              <a:ext cx="39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/>
                <a:t>совершенствуют и дополняют соответствующие формы и образцы</a:t>
              </a:r>
              <a:endParaRPr sz="2000" b="1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endParaRPr sz="2000" b="1"/>
            </a:p>
          </p:txBody>
        </p:sp>
        <p:sp>
          <p:nvSpPr>
            <p:cNvPr id="372" name="Google Shape;372;g7661909a69_0_1019"/>
            <p:cNvSpPr/>
            <p:nvPr/>
          </p:nvSpPr>
          <p:spPr>
            <a:xfrm>
              <a:off x="4764" y="12796"/>
              <a:ext cx="3000" cy="180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000"/>
                <a:buFont typeface="Arial"/>
                <a:buNone/>
              </a:pPr>
              <a:r>
                <a:rPr lang="en-US" sz="2000" b="1" dirty="0" err="1"/>
                <a:t>новое</a:t>
              </a:r>
              <a:r>
                <a:rPr lang="en-US" sz="2000" b="1" dirty="0"/>
                <a:t> сочетание </a:t>
              </a:r>
              <a:r>
                <a:rPr lang="en-US" sz="2000" b="1" dirty="0" err="1"/>
                <a:t>известных</a:t>
              </a:r>
              <a:r>
                <a:rPr lang="en-US" sz="2000" b="1" dirty="0"/>
                <a:t> </a:t>
              </a:r>
              <a:r>
                <a:rPr lang="en-US" sz="2000" b="1" dirty="0" err="1"/>
                <a:t>элементов</a:t>
              </a:r>
              <a:endParaRPr dirty="0"/>
            </a:p>
          </p:txBody>
        </p:sp>
        <p:cxnSp>
          <p:nvCxnSpPr>
            <p:cNvPr id="373" name="Google Shape;373;g7661909a69_0_1019"/>
            <p:cNvCxnSpPr/>
            <p:nvPr/>
          </p:nvCxnSpPr>
          <p:spPr>
            <a:xfrm>
              <a:off x="6201" y="11291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74" name="Google Shape;374;g7661909a69_0_1019"/>
            <p:cNvCxnSpPr/>
            <p:nvPr/>
          </p:nvCxnSpPr>
          <p:spPr>
            <a:xfrm>
              <a:off x="6201" y="12256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75" name="Google Shape;375;g7661909a69_0_1019"/>
            <p:cNvCxnSpPr/>
            <p:nvPr/>
          </p:nvCxnSpPr>
          <p:spPr>
            <a:xfrm>
              <a:off x="9887" y="12256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76" name="Google Shape;376;g7661909a69_0_1019"/>
            <p:cNvCxnSpPr/>
            <p:nvPr/>
          </p:nvCxnSpPr>
          <p:spPr>
            <a:xfrm>
              <a:off x="2892" y="12256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77" name="Google Shape;377;g7661909a69_0_1019"/>
            <p:cNvCxnSpPr/>
            <p:nvPr/>
          </p:nvCxnSpPr>
          <p:spPr>
            <a:xfrm>
              <a:off x="7641" y="11291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78" name="Google Shape;378;g7661909a69_0_1019"/>
            <p:cNvCxnSpPr/>
            <p:nvPr/>
          </p:nvCxnSpPr>
          <p:spPr>
            <a:xfrm flipH="1">
              <a:off x="3381" y="11291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379" name="Google Shape;379;g7661909a69_0_1019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Виды инноваций, в зависимости от признака, по которому их разделяют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8"/>
          <p:cNvGrpSpPr/>
          <p:nvPr/>
        </p:nvGrpSpPr>
        <p:grpSpPr>
          <a:xfrm>
            <a:off x="304800" y="381000"/>
            <a:ext cx="8763000" cy="6019800"/>
            <a:chOff x="1521" y="1031"/>
            <a:chExt cx="10080" cy="6120"/>
          </a:xfrm>
        </p:grpSpPr>
        <p:sp>
          <p:nvSpPr>
            <p:cNvPr id="385" name="Google Shape;385;p8"/>
            <p:cNvSpPr txBox="1"/>
            <p:nvPr/>
          </p:nvSpPr>
          <p:spPr>
            <a:xfrm>
              <a:off x="4761" y="1031"/>
              <a:ext cx="3600" cy="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dirty="0">
                  <a:latin typeface="Arial"/>
                  <a:ea typeface="Arial"/>
                  <a:cs typeface="Arial"/>
                  <a:sym typeface="Arial"/>
                </a:rPr>
                <a:t>ПО ПРОБЛЕМАТИКЕ</a:t>
              </a:r>
              <a:endParaRPr dirty="0"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521" y="1931"/>
              <a:ext cx="2520" cy="52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инновации, направленные на изменение </a:t>
              </a:r>
              <a:r>
                <a:rPr lang="en-US" sz="1800" b="1" dirty="0"/>
                <a:t>ДОО</a:t>
              </a: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 в целом, на создание в ней системы обучения - воспитания</a:t>
              </a:r>
              <a:r>
                <a:rPr lang="en-US" sz="1800" b="1" dirty="0"/>
                <a:t> ил</a:t>
              </a: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и иной системообра-</a:t>
              </a:r>
              <a:endParaRPr sz="1800" b="1" i="0" u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зующей деятельности на основе концептуаль-</a:t>
              </a:r>
              <a:endParaRPr sz="1800" b="1" i="0" u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ных идей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221" y="1931"/>
              <a:ext cx="2340" cy="34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инновации, направлен-</a:t>
              </a:r>
              <a:endParaRPr sz="1800" b="1" i="0" u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ные на разработку новых форм, технологий и методов  </a:t>
              </a:r>
              <a:r>
                <a:rPr lang="en-US" sz="1800" b="1" dirty="0"/>
                <a:t>образователь</a:t>
              </a: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ного процесса</a:t>
              </a:r>
              <a:endParaRPr dirty="0"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6741" y="1931"/>
              <a:ext cx="2340" cy="3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/>
                <a:t>инновации, направлен-</a:t>
              </a:r>
              <a:endParaRPr sz="1800" b="1" i="0" u="none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/>
                <a:t>ные на отработку нового содержания образования и новых</a:t>
              </a:r>
              <a:endParaRPr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/>
                <a:t>способов его структуриро-</a:t>
              </a:r>
              <a:endParaRPr sz="1800" b="1" i="0" u="none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/>
                <a:t>вания</a:t>
              </a:r>
              <a:endParaRPr b="1" dirty="0"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9261" y="1931"/>
              <a:ext cx="2340" cy="23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инновации, направлен-</a:t>
              </a:r>
              <a:endParaRPr sz="1800" b="1" i="0" u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1800"/>
                <a:buFont typeface="Arial"/>
                <a:buNone/>
              </a:pPr>
              <a:r>
                <a:rPr lang="en-US" sz="1800" b="1" i="0" u="none" dirty="0">
                  <a:latin typeface="Arial"/>
                  <a:ea typeface="Arial"/>
                  <a:cs typeface="Arial"/>
                  <a:sym typeface="Arial"/>
                </a:rPr>
                <a:t>ные на разработку новых форм и систем управления</a:t>
              </a:r>
              <a:endParaRPr dirty="0"/>
            </a:p>
          </p:txBody>
        </p:sp>
        <p:cxnSp>
          <p:nvCxnSpPr>
            <p:cNvPr id="390" name="Google Shape;390;p8"/>
            <p:cNvCxnSpPr>
              <a:stCxn id="385" idx="3"/>
            </p:cNvCxnSpPr>
            <p:nvPr/>
          </p:nvCxnSpPr>
          <p:spPr>
            <a:xfrm>
              <a:off x="8361" y="1331"/>
              <a:ext cx="210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1" name="Google Shape;391;p8"/>
            <p:cNvCxnSpPr>
              <a:stCxn id="385" idx="1"/>
            </p:cNvCxnSpPr>
            <p:nvPr/>
          </p:nvCxnSpPr>
          <p:spPr>
            <a:xfrm flipH="1">
              <a:off x="2361" y="1331"/>
              <a:ext cx="2400" cy="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2" name="Google Shape;392;p8"/>
            <p:cNvCxnSpPr>
              <a:stCxn id="385" idx="2"/>
            </p:cNvCxnSpPr>
            <p:nvPr/>
          </p:nvCxnSpPr>
          <p:spPr>
            <a:xfrm>
              <a:off x="6561" y="1631"/>
              <a:ext cx="9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3" name="Google Shape;393;p8"/>
            <p:cNvCxnSpPr/>
            <p:nvPr/>
          </p:nvCxnSpPr>
          <p:spPr>
            <a:xfrm flipH="1">
              <a:off x="4845" y="1666"/>
              <a:ext cx="900" cy="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ctrTitle"/>
          </p:nvPr>
        </p:nvSpPr>
        <p:spPr>
          <a:xfrm>
            <a:off x="61900" y="-359975"/>
            <a:ext cx="9144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лючевые компонент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 </a:t>
            </a:r>
            <a:r>
              <a:rPr lang="en-US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инновации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99" name="Google Shape;399;p10"/>
          <p:cNvSpPr txBox="1">
            <a:spLocks noGrp="1"/>
          </p:cNvSpPr>
          <p:nvPr>
            <p:ph type="subTitle" idx="1"/>
          </p:nvPr>
        </p:nvSpPr>
        <p:spPr>
          <a:xfrm>
            <a:off x="283525" y="1399475"/>
            <a:ext cx="8581800" cy="51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Креативность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умение генерировать </a:t>
            </a:r>
            <a:r>
              <a:rPr lang="en-US" sz="26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новые идеи.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Стратегия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выяснение </a:t>
            </a:r>
            <a:r>
              <a:rPr lang="en-US" sz="26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того, является ли эта идея такой уж новой и </a:t>
            </a:r>
            <a:r>
              <a:rPr lang="en-US" sz="26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полезной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точки зрения развития успешной корпоративной деятельности.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Реализация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переход от новой и полезной идеи </a:t>
            </a:r>
            <a:r>
              <a:rPr lang="en-US" sz="26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ее реализации в виде конкретных продуктов и услуг.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Именно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реализации происходит девальвация превосходных творческих и потенциально инновационных идей, и теряются шансы создать новую успешную модель.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езультативность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повышение до максимума </a:t>
            </a:r>
            <a:r>
              <a:rPr lang="en-US" sz="26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ценности конечного продукта и услуг,</a:t>
            </a:r>
            <a:r>
              <a:rPr lang="en-US" sz="26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полученной от реализации новой и полезной идеи.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"/>
          <p:cNvSpPr txBox="1">
            <a:spLocks noGrp="1"/>
          </p:cNvSpPr>
          <p:nvPr>
            <p:ph type="ctrTitle"/>
          </p:nvPr>
        </p:nvSpPr>
        <p:spPr>
          <a:xfrm>
            <a:off x="417700" y="-386250"/>
            <a:ext cx="80412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 инновационными процессами предполагает выполнение следующих задач (работ):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05" name="Google Shape;405;p12"/>
          <p:cNvSpPr txBox="1">
            <a:spLocks noGrp="1"/>
          </p:cNvSpPr>
          <p:nvPr>
            <p:ph type="subTitle" idx="1"/>
          </p:nvPr>
        </p:nvSpPr>
        <p:spPr>
          <a:xfrm>
            <a:off x="320450" y="1768850"/>
            <a:ext cx="8618700" cy="47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и осуществление единой инновационной политики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ДОО;</a:t>
            </a:r>
            <a:endParaRPr sz="260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</a:t>
            </a:r>
            <a:r>
              <a:rPr lang="en-US" sz="260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проектов и программ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инновационной деятельности;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контроль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ходом инновационной деятельности;</a:t>
            </a:r>
            <a:endParaRPr sz="2600" b="0" i="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ресурсное обеспечение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проектов инновационной деятельности;</a:t>
            </a:r>
            <a:endParaRPr sz="2600" b="0" i="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подготовка и обучение педагогов</a:t>
            </a: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инновационной деятельности;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формирование </a:t>
            </a:r>
            <a:r>
              <a:rPr lang="en-US" sz="260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целевых коллективов, групп, осуществляющих решение инновационных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проектов.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уководство инновационной деятельностью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20" name="Google Shape;420;p14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7747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 инновационной деятельностью осуществляет педагогический совет ДОО. Он определяет приоритетные направления инновационной деятельности, рассматривает программы, проекты и рекомендует к их утверждению.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вопросы управления инновационной деятельностью осуществляет руководитель ДОО. Он выступает с предложениями, направленными на совершенствование инновационной деятельности, утверждает программы инновационной деятельности и поименный состав участников.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Поддержку и развитие педагогических инициатив и инновационных практик, проектов внутри детского сада, координирует старший воспитатель.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"/>
          <p:cNvSpPr txBox="1">
            <a:spLocks noGrp="1"/>
          </p:cNvSpPr>
          <p:nvPr>
            <p:ph type="ctrTitle"/>
          </p:nvPr>
        </p:nvSpPr>
        <p:spPr>
          <a:xfrm>
            <a:off x="133550" y="1454025"/>
            <a:ext cx="8655300" cy="1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</a:t>
            </a:r>
            <a:endParaRPr sz="3200" b="1" i="0" u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инновационной</a:t>
            </a:r>
            <a:endParaRPr sz="32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деятельностью</a:t>
            </a: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11" name="Google Shape;411;p13"/>
          <p:cNvSpPr/>
          <p:nvPr/>
        </p:nvSpPr>
        <p:spPr>
          <a:xfrm>
            <a:off x="1320125" y="4247275"/>
            <a:ext cx="2376300" cy="1476600"/>
          </a:xfrm>
          <a:prstGeom prst="wedgeRectCallout">
            <a:avLst>
              <a:gd name="adj1" fmla="val 14765"/>
              <a:gd name="adj2" fmla="val -7776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Постановка стратегических и тактических целей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374364" y="2058063"/>
            <a:ext cx="2376300" cy="14766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Анализ возможностей ДОО и прогноз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4035800" y="4247275"/>
            <a:ext cx="2376300" cy="1476600"/>
          </a:xfrm>
          <a:prstGeom prst="wedgeRectCallout">
            <a:avLst>
              <a:gd name="adj1" fmla="val 29260"/>
              <a:gd name="adj2" fmla="val -7966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Положение об инновационной деятельности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412100" y="1913394"/>
            <a:ext cx="2376300" cy="1476600"/>
          </a:xfrm>
          <a:prstGeom prst="wedgeRectCallout">
            <a:avLst>
              <a:gd name="adj1" fmla="val -31935"/>
              <a:gd name="adj2" fmla="val -8339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Формирование инновационного портфеля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55B1C6-2400-438E-9CA4-EE2D6075338A}"/>
              </a:ext>
            </a:extLst>
          </p:cNvPr>
          <p:cNvSpPr/>
          <p:nvPr/>
        </p:nvSpPr>
        <p:spPr>
          <a:xfrm>
            <a:off x="479834" y="586274"/>
            <a:ext cx="876156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Формула перемен 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Н х В х П&gt;C</a:t>
            </a:r>
            <a:r>
              <a:rPr lang="ru-RU" sz="6600" dirty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Н–  недовольство существующей ситуацией,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 –  видение будущего, которое мотивирует,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 –  первые шаги, которые сделаны,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C–   сопротивление переменам, которое придется преодолеть. 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dirty="0"/>
              <a:t>Формула была разработана Ричардом </a:t>
            </a:r>
            <a:r>
              <a:rPr lang="ru-RU" dirty="0" err="1"/>
              <a:t>Бекхардом</a:t>
            </a:r>
            <a:r>
              <a:rPr lang="ru-RU" dirty="0"/>
              <a:t> и </a:t>
            </a:r>
            <a:r>
              <a:rPr lang="ru-RU" dirty="0" err="1"/>
              <a:t>Дейвидом</a:t>
            </a:r>
            <a:r>
              <a:rPr lang="ru-RU" dirty="0"/>
              <a:t> </a:t>
            </a:r>
            <a:r>
              <a:rPr lang="ru-RU" dirty="0" err="1"/>
              <a:t>Глейтчером</a:t>
            </a:r>
            <a:r>
              <a:rPr lang="ru-RU" dirty="0"/>
              <a:t>, и она описывает модель для оценки сил, влияющих на успех или неудачу программы </a:t>
            </a:r>
          </a:p>
          <a:p>
            <a:r>
              <a:rPr lang="ru-RU" dirty="0"/>
              <a:t>организационных изменений.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538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Кто может вести инновационную деятельность?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Ответьте на вопрос в чате?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84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661909a69_0_1042"/>
          <p:cNvSpPr txBox="1">
            <a:spLocks noGrp="1"/>
          </p:cNvSpPr>
          <p:nvPr>
            <p:ph type="ctrTitle"/>
          </p:nvPr>
        </p:nvSpPr>
        <p:spPr>
          <a:xfrm>
            <a:off x="368425" y="-98400"/>
            <a:ext cx="8496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Методы руководства инновационной деятельностью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51" name="Google Shape;451;g7661909a69_0_1042"/>
          <p:cNvSpPr txBox="1">
            <a:spLocks noGrp="1"/>
          </p:cNvSpPr>
          <p:nvPr>
            <p:ph type="subTitle" idx="1"/>
          </p:nvPr>
        </p:nvSpPr>
        <p:spPr>
          <a:xfrm>
            <a:off x="275300" y="1264050"/>
            <a:ext cx="8589900" cy="529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Методы создания (формирования) эффективно работающих творческих, исследовательских групп,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развивающие их ценностно-ориентированную зрелость, организованность и сплоченность: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Создание </a:t>
            </a: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эффективной системы коммуникаций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Методы мотивации участия в инновационной деятельности: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Стимулирование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(материальное, моральное, индивидуальное и коллективное, общественное или чье-либо признание и т. д.). 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креативного поля</a:t>
            </a:r>
            <a:r>
              <a:rPr lang="ru-RU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Постановка целей и выдача заданий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участникам нововведений с учетом предоставления им возможности самим ставить цели своей деятельности</a:t>
            </a:r>
            <a:r>
              <a:rPr lang="ru-RU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Мотивирующий контроль</a:t>
            </a: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инновационной деятельности</a:t>
            </a:r>
            <a:r>
              <a:rPr lang="ru-RU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Методы создания условий для профессионального роста членов педколлектива</a:t>
            </a:r>
            <a:r>
              <a:rPr lang="ru-RU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Методы регулирования социально-психологического климата в коллективе</a:t>
            </a:r>
            <a:r>
              <a:rPr lang="ru-RU" sz="21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>
            <a:spLocks noGrp="1"/>
          </p:cNvSpPr>
          <p:nvPr>
            <p:ph type="subTitle" idx="1"/>
          </p:nvPr>
        </p:nvSpPr>
        <p:spPr>
          <a:xfrm>
            <a:off x="320450" y="1666655"/>
            <a:ext cx="8585700" cy="4751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Оценивается на основе 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трех групп критериев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 качества преобразований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выражающ</a:t>
            </a:r>
            <a:r>
              <a:rPr lang="ru-RU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ийся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соотношении реальных результатов деятельности ДОО с поставленными целями инновационной деятельности, ФГОС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дошкольного образования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т.д.;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 экономичности (эффективности),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отражающ</a:t>
            </a:r>
            <a:r>
              <a:rPr lang="ru-RU" sz="280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ий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отношение достигнутых результатов к затратам времени, усилий, других ресурсов;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 мотивации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т.е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психологического самочувствия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педагогов</a:t>
            </a:r>
            <a:r>
              <a:rPr lang="en-US" sz="280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15"/>
          <p:cNvSpPr txBox="1">
            <a:spLocks noGrp="1"/>
          </p:cNvSpPr>
          <p:nvPr>
            <p:ph type="ctrTitle"/>
          </p:nvPr>
        </p:nvSpPr>
        <p:spPr>
          <a:xfrm>
            <a:off x="238050" y="280275"/>
            <a:ext cx="8667900" cy="11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Результат инновационной деятельности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(конкретные изменения в объекте преобразований)</a:t>
            </a:r>
            <a:endParaRPr sz="2400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Показатели </a:t>
            </a:r>
            <a:r>
              <a:rPr lang="en-US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оценивания</a:t>
            </a:r>
            <a:r>
              <a:rPr lang="ru-RU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нововведений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1"/>
          </p:nvPr>
        </p:nvSpPr>
        <p:spPr>
          <a:xfrm>
            <a:off x="369700" y="1244725"/>
            <a:ext cx="8569200" cy="530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Актуальность 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(соответствие социальному заказу, потребностям ДОО, уровню последних достижений педагогической науки и практики);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Соответствие частной новой идеи общей идее развития ДОО, системы образования;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Результативность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нововведения;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Новизна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(степень оригинальности инновационных подходов, своеобразное сочетание, комбинирование известного, представляющих в совокупности новизну);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Образовательная значимость</a:t>
            </a:r>
            <a:r>
              <a:rPr lang="en-US" sz="2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(степень влияния инновации на развитие, воспитание и образование личности);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661909a69_0_1073"/>
          <p:cNvSpPr txBox="1">
            <a:spLocks noGrp="1"/>
          </p:cNvSpPr>
          <p:nvPr>
            <p:ph type="ctrTitle"/>
          </p:nvPr>
        </p:nvSpPr>
        <p:spPr>
          <a:xfrm>
            <a:off x="246600" y="0"/>
            <a:ext cx="84339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Показатели оценивания нововведений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69" name="Google Shape;469;g7661909a69_0_1073"/>
          <p:cNvSpPr txBox="1">
            <a:spLocks noGrp="1"/>
          </p:cNvSpPr>
          <p:nvPr>
            <p:ph type="subTitle" idx="1"/>
          </p:nvPr>
        </p:nvSpPr>
        <p:spPr>
          <a:xfrm>
            <a:off x="369700" y="1320925"/>
            <a:ext cx="8569200" cy="530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Общественная значи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мость (воздействие инновации на развитие системы образования в целом);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Полезность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(практическая значимость инновационных процессов);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Реализуемость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(реалистичность инновации и управляемость инновационных процессов).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Методическая разработанность (эксперимент, проверенная, обоснованная практика);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освоения новшества потенциальными участниками (сложность и доступность технологии, новшества).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328" y="308573"/>
            <a:ext cx="7030500" cy="13323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ЛИТЕРАТУРА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82254" y="1459376"/>
            <a:ext cx="7844773" cy="3640745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Клочкова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, Г.Н.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Инновационные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процессы в образовании / Г.Н.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Клочкова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 –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Тольяттти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: Издательство ТГУ, 2015.</a:t>
            </a:r>
          </a:p>
          <a:p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Методические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рекомендации «Инновационная работа в образовательной организации : методические рекомендации / сост.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Ю. Г.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Чиндяйкин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С. А.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Аклеева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 – Саранск : ЦНППМ «Педагог13.ру», 2020 – 30 с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9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661909a69_0_1078"/>
          <p:cNvSpPr txBox="1">
            <a:spLocks noGrp="1"/>
          </p:cNvSpPr>
          <p:nvPr>
            <p:ph type="ctrTitle"/>
          </p:nvPr>
        </p:nvSpPr>
        <p:spPr>
          <a:xfrm>
            <a:off x="245325" y="2290725"/>
            <a:ext cx="8964600" cy="32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Государственное бюджетное учреждение дополнительного профессионального образования Республики Мордовия 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“Центр непрерывного повышения профессионального мастерства педагогических работников - “Педагог 13.РУ”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matic SC"/>
                <a:ea typeface="Amatic SC"/>
                <a:cs typeface="Amatic SC"/>
                <a:sym typeface="Amatic SC"/>
              </a:rPr>
              <a:t>Иванушкина Валентина Михайловна,</a:t>
            </a:r>
            <a:endParaRPr sz="3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matic SC"/>
                <a:ea typeface="Amatic SC"/>
                <a:cs typeface="Amatic SC"/>
                <a:sym typeface="Amatic SC"/>
              </a:rPr>
              <a:t>старший преподаватель кафедры дошкольного и начального образования</a:t>
            </a:r>
            <a:endParaRPr sz="3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http://www.pedkabinet.ru/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matic SC"/>
                <a:ea typeface="Amatic SC"/>
                <a:cs typeface="Amatic SC"/>
                <a:sym typeface="Amatic SC"/>
              </a:rPr>
              <a:t>IvanushkinaVM@yandex.ru</a:t>
            </a: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145" y="1058009"/>
            <a:ext cx="7980219" cy="2484300"/>
          </a:xfrm>
        </p:spPr>
        <p:txBody>
          <a:bodyPr/>
          <a:lstStyle/>
          <a:p>
            <a:r>
              <a:rPr lang="ru-RU" sz="5400" dirty="0" smtClean="0"/>
              <a:t>Где педагог или руководитель может вести инновационную деятельность?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66953" y="4669345"/>
            <a:ext cx="6366900" cy="1481700"/>
          </a:xfrm>
        </p:spPr>
        <p:txBody>
          <a:bodyPr/>
          <a:lstStyle/>
          <a:p>
            <a:r>
              <a:rPr lang="ru-RU" sz="3200" dirty="0" smtClean="0"/>
              <a:t>Ответьте на вопрос в чате?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49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Зачем вести инновационную деятельность?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97680" y="3907345"/>
            <a:ext cx="6366900" cy="1481700"/>
          </a:xfrm>
        </p:spPr>
        <p:txBody>
          <a:bodyPr/>
          <a:lstStyle/>
          <a:p>
            <a:r>
              <a:rPr lang="ru-RU" sz="3200" dirty="0" smtClean="0"/>
              <a:t>Ответьте на вопрос в чате?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0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661909a69_0_5"/>
          <p:cNvSpPr txBox="1">
            <a:spLocks noGrp="1"/>
          </p:cNvSpPr>
          <p:nvPr>
            <p:ph type="title"/>
          </p:nvPr>
        </p:nvSpPr>
        <p:spPr>
          <a:xfrm>
            <a:off x="443575" y="13700"/>
            <a:ext cx="8347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Нормативно-правовая основа инновационной деятельности</a:t>
            </a:r>
            <a:endParaRPr sz="3000" dirty="0"/>
          </a:p>
        </p:txBody>
      </p:sp>
      <p:sp>
        <p:nvSpPr>
          <p:cNvPr id="292" name="Google Shape;292;g7661909a69_0_5"/>
          <p:cNvSpPr txBox="1">
            <a:spLocks noGrp="1"/>
          </p:cNvSpPr>
          <p:nvPr>
            <p:ph type="body" idx="1"/>
          </p:nvPr>
        </p:nvSpPr>
        <p:spPr>
          <a:xfrm>
            <a:off x="0" y="1119975"/>
            <a:ext cx="903285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Федеральный закон от 29.12.2012 N </a:t>
            </a:r>
            <a:r>
              <a:rPr lang="en-US" sz="1600" dirty="0" smtClean="0"/>
              <a:t>273-ФЗ </a:t>
            </a:r>
            <a:r>
              <a:rPr lang="en-US" sz="1600" dirty="0"/>
              <a:t>"Об</a:t>
            </a:r>
            <a:r>
              <a:rPr lang="ru-RU" sz="1600" dirty="0"/>
              <a:t> </a:t>
            </a:r>
            <a:r>
              <a:rPr lang="en-US" sz="1600" dirty="0"/>
              <a:t>образовании в </a:t>
            </a:r>
            <a:r>
              <a:rPr lang="en-US" sz="1600" dirty="0" smtClean="0"/>
              <a:t>Р</a:t>
            </a:r>
            <a:r>
              <a:rPr lang="ru-RU" sz="1600" dirty="0" smtClean="0"/>
              <a:t>оссийской </a:t>
            </a:r>
            <a:r>
              <a:rPr lang="en-US" sz="1600" dirty="0" smtClean="0"/>
              <a:t>Ф</a:t>
            </a:r>
            <a:r>
              <a:rPr lang="ru-RU" sz="1600" dirty="0" smtClean="0"/>
              <a:t>едерации</a:t>
            </a:r>
            <a:r>
              <a:rPr lang="en-US" sz="1600" dirty="0" smtClean="0"/>
              <a:t>"</a:t>
            </a:r>
            <a:endParaRPr sz="1600" dirty="0"/>
          </a:p>
          <a:p>
            <a:pPr marL="0" lvl="0" indent="0">
              <a:spcBef>
                <a:spcPts val="1600"/>
              </a:spcBef>
              <a:buNone/>
            </a:pPr>
            <a:r>
              <a:rPr lang="ru-RU" sz="1600" dirty="0"/>
              <a:t>Статья 47. Правовой статус педагогических работников. Права и свободы педагогических работников, гарантии их реализации</a:t>
            </a:r>
            <a:endParaRPr sz="1600" dirty="0"/>
          </a:p>
        </p:txBody>
      </p:sp>
      <p:sp>
        <p:nvSpPr>
          <p:cNvPr id="293" name="Google Shape;293;g7661909a69_0_5"/>
          <p:cNvSpPr txBox="1"/>
          <p:nvPr/>
        </p:nvSpPr>
        <p:spPr>
          <a:xfrm>
            <a:off x="111150" y="2414726"/>
            <a:ext cx="8877000" cy="43484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Педагогические работники пользуются следующими академическими правами и свободами:</a:t>
            </a:r>
          </a:p>
          <a:p>
            <a:pPr lvl="0" algn="just"/>
            <a:endParaRPr lang="ru-RU" dirty="0">
              <a:latin typeface="Nunito"/>
              <a:ea typeface="Nunito"/>
              <a:cs typeface="Nunito"/>
              <a:sym typeface="Nunito"/>
            </a:endParaRP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1) свобода преподавания, свободное выражение своего мнения, свобода от вмешательства в профессиональную деятельность;</a:t>
            </a: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2) свобода выбора и использования педагогически обоснованных форм, средств, методов обучения и воспитания;</a:t>
            </a: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3) </a:t>
            </a:r>
            <a:r>
              <a:rPr lang="ru-RU" b="1" dirty="0">
                <a:latin typeface="Nunito"/>
                <a:ea typeface="Nunito"/>
                <a:cs typeface="Nunito"/>
                <a:sym typeface="Nunito"/>
              </a:rPr>
              <a:t>право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</a:t>
            </a:r>
            <a:r>
              <a:rPr lang="ru-RU" dirty="0">
                <a:latin typeface="Nunito"/>
                <a:ea typeface="Nunito"/>
                <a:cs typeface="Nunito"/>
                <a:sym typeface="Nunito"/>
              </a:rPr>
              <a:t>, отдельного учебного предмета, курса, дисциплины (модуля);</a:t>
            </a: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4)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  </a: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5) 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</a:t>
            </a:r>
          </a:p>
          <a:p>
            <a:pPr lvl="0" algn="just"/>
            <a:r>
              <a:rPr lang="ru-RU" dirty="0">
                <a:latin typeface="Nunito"/>
                <a:ea typeface="Nunito"/>
                <a:cs typeface="Nunito"/>
                <a:sym typeface="Nunito"/>
              </a:rPr>
              <a:t>6) </a:t>
            </a:r>
            <a:r>
              <a:rPr lang="ru-RU" b="1" dirty="0">
                <a:latin typeface="Nunito"/>
                <a:ea typeface="Nunito"/>
                <a:cs typeface="Nunito"/>
                <a:sym typeface="Nunito"/>
              </a:rPr>
              <a:t>право на осуществление научной, научно-технической, творческой, исследовательской деятельности, участие в экспериментальной и международной деятельности, разработках и во внедрении инноваций;…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073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D0E547-755D-4FC3-B22C-33268D3D4F6D}"/>
              </a:ext>
            </a:extLst>
          </p:cNvPr>
          <p:cNvSpPr/>
          <p:nvPr/>
        </p:nvSpPr>
        <p:spPr>
          <a:xfrm>
            <a:off x="247301" y="101274"/>
            <a:ext cx="87618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РЕГЛАМЕНТАЦИЯ В ДОО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ИННОВАЦИОННОЙ ДЕЯТЕЛЬНОСТИ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4A5F8A-65F0-428C-9F68-E211F6E40707}"/>
              </a:ext>
            </a:extLst>
          </p:cNvPr>
          <p:cNvSpPr/>
          <p:nvPr/>
        </p:nvSpPr>
        <p:spPr>
          <a:xfrm>
            <a:off x="5229752" y="1377293"/>
            <a:ext cx="33009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ПОЛОЖЕНИЕ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ВЕДЕНИИ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ИННОВАЦИОННОЙ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ДЕЯТЕЛЬНОСТИ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4A5F8A-65F0-428C-9F68-E211F6E40707}"/>
              </a:ext>
            </a:extLst>
          </p:cNvPr>
          <p:cNvSpPr/>
          <p:nvPr/>
        </p:nvSpPr>
        <p:spPr>
          <a:xfrm>
            <a:off x="660073" y="1685070"/>
            <a:ext cx="31518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РАЗВИТИЯ ДОО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4A5F8A-65F0-428C-9F68-E211F6E40707}"/>
              </a:ext>
            </a:extLst>
          </p:cNvPr>
          <p:cNvSpPr/>
          <p:nvPr/>
        </p:nvSpPr>
        <p:spPr>
          <a:xfrm>
            <a:off x="2329991" y="4290526"/>
            <a:ext cx="408156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СФОРМИРОВАННЫЙ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ИННОВАЦИОННЫЙ 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ОПЫТ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70517" y="2885399"/>
            <a:ext cx="3754154" cy="12157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ТЕМЫ, НАПРАВЛЕНИЯ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940983" y="3074808"/>
            <a:ext cx="3754154" cy="12157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ПРАВИЛА ВЕДЕНИЯ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2859" y="5832629"/>
            <a:ext cx="8538633" cy="8345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 (МЕТОДИЧЕСКАЯ ПРОДУКЦИЯ, РППС, СИСТЕМА РАБОТЫ…)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661909a69_0_5"/>
          <p:cNvSpPr txBox="1">
            <a:spLocks noGrp="1"/>
          </p:cNvSpPr>
          <p:nvPr>
            <p:ph type="title"/>
          </p:nvPr>
        </p:nvSpPr>
        <p:spPr>
          <a:xfrm>
            <a:off x="443575" y="13700"/>
            <a:ext cx="8347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Нормативно-правовая основа инновационной деятельности</a:t>
            </a:r>
            <a:endParaRPr sz="3000" dirty="0"/>
          </a:p>
        </p:txBody>
      </p:sp>
      <p:sp>
        <p:nvSpPr>
          <p:cNvPr id="292" name="Google Shape;292;g7661909a69_0_5"/>
          <p:cNvSpPr txBox="1">
            <a:spLocks noGrp="1"/>
          </p:cNvSpPr>
          <p:nvPr>
            <p:ph type="body" idx="1"/>
          </p:nvPr>
        </p:nvSpPr>
        <p:spPr>
          <a:xfrm>
            <a:off x="221950" y="1119975"/>
            <a:ext cx="88158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Федеральный закон от 29.12.2012 N 273-ФЗ (ред. от 27.12.2019) "Об образовании в Российской Федерации"</a:t>
            </a: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dirty="0"/>
              <a:t>Ст. 20. Экспериментальная и инновационная деятельность в сфере образования.</a:t>
            </a: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293" name="Google Shape;293;g7661909a69_0_5"/>
          <p:cNvSpPr txBox="1"/>
          <p:nvPr/>
        </p:nvSpPr>
        <p:spPr>
          <a:xfrm>
            <a:off x="111150" y="2531350"/>
            <a:ext cx="8877000" cy="423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1. Экспериментальная и инновационная деятельность в сфере образования осуществляется в целях обеспечения модернизации и развития системы образования с учетом основных направлений социально-экономического развития РФ, реализации приоритетных направлений государственной политики РФ в сфере образования.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2. Экспериментальная деятельность направлена на разработку, апробацию и внедрение новых образовательных технологий, образовательных ресурсов и осуществляется в форме экспериментов, порядок и условия проведения которых определяются Правительством Российской Федерации.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3. Инновационная деятельность 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 и осуществляется в форме реализации инновационных проектов и программ организациями, осуществляющими образовательную деятельность.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661909a69_0_951"/>
          <p:cNvSpPr txBox="1"/>
          <p:nvPr/>
        </p:nvSpPr>
        <p:spPr>
          <a:xfrm>
            <a:off x="133500" y="130450"/>
            <a:ext cx="8877000" cy="650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4. 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организации признаются федеральными или региональными инновационными площадками. Порядок признания организации федеральной инновационной площадкой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Перечень федеральных инновационных площадок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в соответствии с установленной сферой ведения. 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Порядок признания организаций региональными инновационными площадками устанавливается органами государственной власти субъектов Российской Федерации.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Nunito"/>
                <a:ea typeface="Nunito"/>
                <a:cs typeface="Nunito"/>
                <a:sym typeface="Nunito"/>
              </a:rPr>
              <a:t>5.Федеральные государственные органы и органы государственной власти субъектов РФ,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внедрения их результатов в практику.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2200</Words>
  <Application>Microsoft Office PowerPoint</Application>
  <PresentationFormat>Экран (4:3)</PresentationFormat>
  <Paragraphs>260</Paragraphs>
  <Slides>35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Times New Roman</vt:lpstr>
      <vt:lpstr>Nunito</vt:lpstr>
      <vt:lpstr>Maven Pro</vt:lpstr>
      <vt:lpstr>Amatic SC</vt:lpstr>
      <vt:lpstr>Impact</vt:lpstr>
      <vt:lpstr>Arial</vt:lpstr>
      <vt:lpstr>Momentum</vt:lpstr>
      <vt:lpstr>Государственное бюджетное учреждение дополнительного профессионального образования Республики Мордовия  “Центр непрерывного повышения профессионального мастерства педагогических работников - “Педагог 13.РУ”</vt:lpstr>
      <vt:lpstr>КТО?          ГДЕ?                  ЗАЧЕМ?                                 КАК?                                                                                               </vt:lpstr>
      <vt:lpstr>Кто может вести инновационную деятельность?</vt:lpstr>
      <vt:lpstr>Где педагог или руководитель может вести инновационную деятельность?</vt:lpstr>
      <vt:lpstr>Зачем вести инновационную деятельность?</vt:lpstr>
      <vt:lpstr>Нормативно-правовая основа инновационной деятельности</vt:lpstr>
      <vt:lpstr>Презентация PowerPoint</vt:lpstr>
      <vt:lpstr>Нормативно-правовая основа инновационной деятельности</vt:lpstr>
      <vt:lpstr>Презентация PowerPoint</vt:lpstr>
      <vt:lpstr>ИННОВАЦИОННАЯ ДЕЯТЕЛЬНОСТЬ ПЕДАГОГА –  -целенаправленная деятельность, основанная на осмыслении собственного педагогического опыта с целью достижения более высоких результатов, получения нового знания, внедрения новой педагогической практики.  </vt:lpstr>
      <vt:lpstr>ИННОВАЦИОННАЯ ДЕЯТЕЛЬНОСТЬ ПЕДАГОГОВ</vt:lpstr>
      <vt:lpstr>ИННОВАЦИОННАЯ ДЕЯТЕЛЬНОСТЬ ДОО</vt:lpstr>
      <vt:lpstr>Нормативная база инновационной деятельности</vt:lpstr>
      <vt:lpstr>Инновационная деятельность на уровне дошкольной образовательной организации</vt:lpstr>
      <vt:lpstr>Инновационная деятельность на уровне образовательной организации </vt:lpstr>
      <vt:lpstr>Инновационная деятельность на муниципальном уровне</vt:lpstr>
      <vt:lpstr>Инновационная деятельность на республиканском уровне</vt:lpstr>
      <vt:lpstr>Презентация PowerPoint</vt:lpstr>
      <vt:lpstr>Примерная программа  инновационной деятельности</vt:lpstr>
      <vt:lpstr>Документация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компоненты инновации</vt:lpstr>
      <vt:lpstr>Управление инновационными процессами предполагает выполнение следующих задач (работ):</vt:lpstr>
      <vt:lpstr>Руководство инновационной деятельностью</vt:lpstr>
      <vt:lpstr>Управление инновационной деятельностью </vt:lpstr>
      <vt:lpstr>Презентация PowerPoint</vt:lpstr>
      <vt:lpstr>Методы руководства инновационной деятельностью</vt:lpstr>
      <vt:lpstr>Результат инновационной деятельности (конкретные изменения в объекте преобразований)</vt:lpstr>
      <vt:lpstr>Показатели оценивания нововведений</vt:lpstr>
      <vt:lpstr>Показатели оценивания нововведений</vt:lpstr>
      <vt:lpstr>ЛИТЕРАТУРА</vt:lpstr>
      <vt:lpstr>Государственное бюджетное учреждение дополнительного профессионального образования Республики Мордовия  “Центр непрерывного повышения профессионального мастерства педагогических работников - “Педагог 13.РУ”   Иванушкина Валентина Михайловна,  старший преподаватель кафедры дошкольного и начального образования    http://www.pedkabinet.ru/  IvanushkinaVM@yandex.ru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дополнительного профессионального образования Республики Мордовия  “Центр непрерывного повышения профессионального мастерства педагогических работников - “Педагог 13.РУ”</dc:title>
  <dc:creator>Валентина</dc:creator>
  <cp:lastModifiedBy>RePack by Diakov</cp:lastModifiedBy>
  <cp:revision>32</cp:revision>
  <dcterms:created xsi:type="dcterms:W3CDTF">1601-01-01T00:00:00Z</dcterms:created>
  <dcterms:modified xsi:type="dcterms:W3CDTF">2023-01-17T08:40:12Z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