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72" r:id="rId4"/>
    <p:sldId id="257" r:id="rId5"/>
    <p:sldId id="269" r:id="rId6"/>
    <p:sldId id="258" r:id="rId7"/>
    <p:sldId id="270" r:id="rId8"/>
    <p:sldId id="259" r:id="rId9"/>
    <p:sldId id="268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hx/V1+gnI+WxpOedfx7LmQirVW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880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15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46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16b6776b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616b6776b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08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68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29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16b6776b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16b6776b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508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16b6776b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16b6776b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140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16b6776b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16b6776b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86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16b6776b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16b6776b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55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68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7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7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9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1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457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6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445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4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32626" y="1825391"/>
            <a:ext cx="8078748" cy="270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alibri"/>
              <a:buNone/>
            </a:pPr>
            <a:r>
              <a:rPr lang="ru-RU" b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ИННОВАЦИОННЫЙ ПЕДАГОГИЧЕСКИЙ</a:t>
            </a:r>
            <a:endParaRPr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alibri"/>
              <a:buNone/>
            </a:pPr>
            <a:r>
              <a:rPr lang="ru-RU" b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  <a:endParaRPr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01767" y="1069104"/>
            <a:ext cx="7288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ru-RU" dirty="0">
                <a:solidFill>
                  <a:schemeClr val="bg1"/>
                </a:solidFill>
              </a:rPr>
              <a:t>Иванушкина Валентина Михайловна, </a:t>
            </a:r>
            <a:endParaRPr lang="ru-RU" dirty="0" smtClean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ru-RU" dirty="0" smtClean="0">
                <a:solidFill>
                  <a:schemeClr val="bg1"/>
                </a:solidFill>
              </a:rPr>
              <a:t>старший </a:t>
            </a:r>
            <a:r>
              <a:rPr lang="ru-RU" dirty="0">
                <a:solidFill>
                  <a:schemeClr val="bg1"/>
                </a:solidFill>
              </a:rPr>
              <a:t>преподаватель кафедры дошкольного и начального образования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4B1E95-2563-40C3-A4FC-EC371AEEE835}"/>
              </a:ext>
            </a:extLst>
          </p:cNvPr>
          <p:cNvSpPr txBox="1"/>
          <p:nvPr/>
        </p:nvSpPr>
        <p:spPr>
          <a:xfrm>
            <a:off x="804109" y="156358"/>
            <a:ext cx="7535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400" dirty="0">
                <a:latin typeface="Amatic SC"/>
                <a:ea typeface="Amatic SC"/>
                <a:cs typeface="Amatic SC"/>
                <a:sym typeface="Amatic SC"/>
              </a:rPr>
              <a:t>Государственное бюджетное учреждение дополнительного профессионального образования </a:t>
            </a:r>
          </a:p>
          <a:p>
            <a:pPr lvl="0" algn="ctr"/>
            <a:r>
              <a:rPr lang="ru-RU" sz="1400" dirty="0">
                <a:latin typeface="Amatic SC"/>
                <a:ea typeface="Amatic SC"/>
                <a:cs typeface="Amatic SC"/>
                <a:sym typeface="Amatic SC"/>
              </a:rPr>
              <a:t>Республики Мордовия </a:t>
            </a:r>
          </a:p>
          <a:p>
            <a:pPr lvl="0" algn="ctr"/>
            <a:r>
              <a:rPr lang="ru-RU" sz="1400" dirty="0">
                <a:latin typeface="Amatic SC"/>
                <a:ea typeface="Amatic SC"/>
                <a:cs typeface="Amatic SC"/>
                <a:sym typeface="Amatic SC"/>
              </a:rPr>
              <a:t>“Центр непрерывного повышения профессионального мастерства педагогических работников –</a:t>
            </a:r>
          </a:p>
          <a:p>
            <a:pPr lvl="0" algn="ctr"/>
            <a:r>
              <a:rPr lang="ru-RU" sz="1400" dirty="0">
                <a:latin typeface="Amatic SC"/>
                <a:ea typeface="Amatic SC"/>
                <a:cs typeface="Amatic SC"/>
                <a:sym typeface="Amatic SC"/>
              </a:rPr>
              <a:t> “Педагог 13.РУ”</a:t>
            </a:r>
            <a:endParaRPr lang="ru-RU" sz="1400" dirty="0"/>
          </a:p>
        </p:txBody>
      </p:sp>
      <p:sp>
        <p:nvSpPr>
          <p:cNvPr id="5" name="Google Shape;285;g7661909a69_0_0">
            <a:extLst>
              <a:ext uri="{FF2B5EF4-FFF2-40B4-BE49-F238E27FC236}">
                <a16:creationId xmlns:a16="http://schemas.microsoft.com/office/drawing/2014/main" xmlns="" id="{549BBB6D-0366-4458-8CEB-7D76F2B2B6DE}"/>
              </a:ext>
            </a:extLst>
          </p:cNvPr>
          <p:cNvSpPr txBox="1">
            <a:spLocks/>
          </p:cNvSpPr>
          <p:nvPr/>
        </p:nvSpPr>
        <p:spPr>
          <a:xfrm>
            <a:off x="2688599" y="5664710"/>
            <a:ext cx="3766800" cy="927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http://www.pedkabinet.ru/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IvanushkinaVM@yandex.ru</a:t>
            </a:r>
          </a:p>
          <a:p>
            <a:pPr algn="l">
              <a:spcBef>
                <a:spcPts val="0"/>
              </a:spcBef>
            </a:pP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680525" y="465775"/>
            <a:ext cx="7756800" cy="455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/>
              <a:t>ЦЕЛЬ ПРОЕКТА</a:t>
            </a:r>
            <a:endParaRPr sz="1800" b="1"/>
          </a:p>
        </p:txBody>
      </p:sp>
      <p:sp>
        <p:nvSpPr>
          <p:cNvPr id="119" name="Google Shape;119;p4"/>
          <p:cNvSpPr/>
          <p:nvPr/>
        </p:nvSpPr>
        <p:spPr>
          <a:xfrm>
            <a:off x="771375" y="5826300"/>
            <a:ext cx="7756800" cy="714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/>
              <a:t>РЕЗУЛЬТАТЫ ПРОЕКТА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/>
              <a:t>КОЛИЧЕСТВЕННЫЕ                             КАЧЕСТВЕННЫЕ</a:t>
            </a:r>
            <a:endParaRPr sz="1800" b="1"/>
          </a:p>
        </p:txBody>
      </p:sp>
      <p:sp>
        <p:nvSpPr>
          <p:cNvPr id="120" name="Google Shape;120;p4"/>
          <p:cNvSpPr/>
          <p:nvPr/>
        </p:nvSpPr>
        <p:spPr>
          <a:xfrm>
            <a:off x="604325" y="1658025"/>
            <a:ext cx="1834500" cy="714000"/>
          </a:xfrm>
          <a:prstGeom prst="wedgeRectCallout">
            <a:avLst>
              <a:gd name="adj1" fmla="val -5703"/>
              <a:gd name="adj2" fmla="val -15346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ЗАДАЧА 1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2600600" y="1658025"/>
            <a:ext cx="1834500" cy="714000"/>
          </a:xfrm>
          <a:prstGeom prst="wedgeRectCallout">
            <a:avLst>
              <a:gd name="adj1" fmla="val -5703"/>
              <a:gd name="adj2" fmla="val -15346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ЗАДАЧА 2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 flipH="1">
            <a:off x="4596875" y="1658025"/>
            <a:ext cx="2021700" cy="714000"/>
          </a:xfrm>
          <a:prstGeom prst="wedgeRectCallout">
            <a:avLst>
              <a:gd name="adj1" fmla="val -5703"/>
              <a:gd name="adj2" fmla="val -15346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ЗАДАЧА 3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 flipH="1">
            <a:off x="6795450" y="1658025"/>
            <a:ext cx="2021700" cy="714000"/>
          </a:xfrm>
          <a:prstGeom prst="wedgeRectCallout">
            <a:avLst>
              <a:gd name="adj1" fmla="val -5703"/>
              <a:gd name="adj2" fmla="val -15346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ЗАДАЧА 4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680525" y="3285575"/>
            <a:ext cx="1834500" cy="2241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СОДЕРЖАНИЕ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КОНКРЕТНЫЕ МЕРОПРИЯТИЯ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2732300" y="3285575"/>
            <a:ext cx="1834500" cy="2241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СОДЕРЖАНИЕ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КОНКРЕТНЫЕ МЕРОПРИЯТИЯ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4784075" y="3272575"/>
            <a:ext cx="1834500" cy="2241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СОДЕРЖАНИЕ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КОНКРЕТНЫЕ МЕРОПРИЯТИЯ</a:t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6795450" y="3272575"/>
            <a:ext cx="1834500" cy="2241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СОДЕРЖАНИЕ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КОНКРЕТНЫЕ МЕРОПРИЯТИЯ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67225" y="2303600"/>
            <a:ext cx="88482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latin typeface="Calibri"/>
                <a:ea typeface="Calibri"/>
                <a:cs typeface="Calibri"/>
                <a:sym typeface="Calibri"/>
              </a:rPr>
              <a:t>УСЛОВИЯ: 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latin typeface="Calibri"/>
                <a:ea typeface="Calibri"/>
                <a:cs typeface="Calibri"/>
                <a:sym typeface="Calibri"/>
              </a:rPr>
              <a:t>МАТЕРИАЛЬНО-ТЕХНИЧЕСКИЕ, КАДРОВЫЕ,ФИНАНСОВЫЕ, ИНФОРМАЦИОННЫЕ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616b6776b7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75" y="407499"/>
            <a:ext cx="8513600" cy="60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16b6776b7_0_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ПРОБЛЕМА…. ЭМПАТИЯ</a:t>
            </a:r>
            <a:endParaRPr/>
          </a:p>
        </p:txBody>
      </p:sp>
      <p:sp>
        <p:nvSpPr>
          <p:cNvPr id="139" name="Google Shape;139;g616b6776b7_0_40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ru-RU"/>
              <a:t>ПЕДАГОГ</a:t>
            </a:r>
            <a:endParaRPr/>
          </a:p>
        </p:txBody>
      </p:sp>
      <p:sp>
        <p:nvSpPr>
          <p:cNvPr id="140" name="Google Shape;140;g616b6776b7_0_4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ru-RU"/>
              <a:t>РЕБЕНОК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6b6776b7_0_46"/>
          <p:cNvSpPr txBox="1">
            <a:spLocks noGrp="1"/>
          </p:cNvSpPr>
          <p:nvPr>
            <p:ph type="title" idx="4294967295"/>
          </p:nvPr>
        </p:nvSpPr>
        <p:spPr>
          <a:xfrm>
            <a:off x="0" y="46038"/>
            <a:ext cx="8229600" cy="83819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 Black" panose="020B0A04020102020204" pitchFamily="34" charset="0"/>
              </a:rPr>
              <a:t>Проект “Будь осторожен!”</a:t>
            </a:r>
            <a:endParaRPr b="1" dirty="0">
              <a:latin typeface="Arial Black" panose="020B0A04020102020204" pitchFamily="34" charset="0"/>
            </a:endParaRPr>
          </a:p>
        </p:txBody>
      </p:sp>
      <p:sp>
        <p:nvSpPr>
          <p:cNvPr id="146" name="Google Shape;146;g616b6776b7_0_46"/>
          <p:cNvSpPr txBox="1">
            <a:spLocks noGrp="1"/>
          </p:cNvSpPr>
          <p:nvPr>
            <p:ph sz="half" idx="4294967295"/>
          </p:nvPr>
        </p:nvSpPr>
        <p:spPr>
          <a:xfrm>
            <a:off x="186437" y="964142"/>
            <a:ext cx="4341178" cy="557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 b="1" dirty="0">
                <a:latin typeface="Arial"/>
                <a:ea typeface="Arial"/>
                <a:cs typeface="Arial"/>
                <a:sym typeface="Arial"/>
              </a:rPr>
              <a:t>Проблема: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обеспечение безопасности детей в окружающем мире.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 b="1" dirty="0">
                <a:latin typeface="Arial"/>
                <a:ea typeface="Arial"/>
                <a:cs typeface="Arial"/>
                <a:sym typeface="Arial"/>
              </a:rPr>
              <a:t>Цель проекта: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создать условия для применения инновационных методов работы с детьми и родителями в целях повышения эффективности формирования основ безопасного поведения.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 b="1" dirty="0">
                <a:latin typeface="Arial"/>
                <a:ea typeface="Arial"/>
                <a:cs typeface="Arial"/>
                <a:sym typeface="Arial"/>
              </a:rPr>
              <a:t>Условия реализации проекта.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 u="sng" dirty="0">
                <a:latin typeface="Arial"/>
                <a:ea typeface="Arial"/>
                <a:cs typeface="Arial"/>
                <a:sym typeface="Arial"/>
              </a:rPr>
              <a:t>Кадровые ресурсы: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воспитатели, родители, дети, сотрудники ГИБДД, пожарной инспекции, медицинский персонал ДОУ. </a:t>
            </a:r>
            <a:r>
              <a:rPr lang="ru-RU" u="sng" dirty="0">
                <a:latin typeface="Arial"/>
                <a:ea typeface="Arial"/>
                <a:cs typeface="Arial"/>
                <a:sym typeface="Arial"/>
              </a:rPr>
              <a:t>Материально-технические ресурсы: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наглядные и дидактические пособия, книги, компьютер, принтер, видео и аудиозаписи, фотоаппарат, мультимедийное оборудование.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616b6776b7_0_46"/>
          <p:cNvSpPr txBox="1">
            <a:spLocks noGrp="1"/>
          </p:cNvSpPr>
          <p:nvPr>
            <p:ph sz="half" idx="4294967295"/>
          </p:nvPr>
        </p:nvSpPr>
        <p:spPr>
          <a:xfrm>
            <a:off x="4292600" y="834495"/>
            <a:ext cx="4851400" cy="50593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-RU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Включить в работу с детьми методы работы, которые способствовали бы развитию детской самостоятельности: проектная деятельность, ИКТ, моделирование ситуаций, опыты и экспериментирование, тематические папки–</a:t>
            </a:r>
            <a:r>
              <a:rPr lang="ru-RU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лепбук</a:t>
            </a:r>
            <a:r>
              <a:rPr lang="ru-RU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игры, квесты.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-RU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Разработать перспективный план по формированию основ безопасного поведения через все виды детской деятельности.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-RU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Пополнить развивающую предметно-пространственную среду по всем направлениям ОБЖ.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-RU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Выстроить новую модель взаимодействия с родителями в данном направлении.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-RU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Заключить договора о сотрудничестве с ГИБДД, противопожарной инспекцией, медицинским персоналом.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6b6776b7_0_54"/>
          <p:cNvSpPr txBox="1">
            <a:spLocks noGrp="1"/>
          </p:cNvSpPr>
          <p:nvPr>
            <p:ph type="title" idx="4294967295"/>
          </p:nvPr>
        </p:nvSpPr>
        <p:spPr>
          <a:xfrm>
            <a:off x="239703" y="1222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tx1"/>
                </a:solidFill>
                <a:latin typeface="Arial Black" panose="020B0A04020102020204" pitchFamily="34" charset="0"/>
              </a:rPr>
              <a:t>ОЖИДАЕМЫЕ РЕЗУЛЬТАТЫ ПРОЕКТА</a:t>
            </a:r>
            <a:endParaRPr sz="3000" b="1" dirty="0"/>
          </a:p>
        </p:txBody>
      </p:sp>
      <p:sp>
        <p:nvSpPr>
          <p:cNvPr id="153" name="Google Shape;153;g616b6776b7_0_54"/>
          <p:cNvSpPr txBox="1">
            <a:spLocks noGrp="1"/>
          </p:cNvSpPr>
          <p:nvPr>
            <p:ph sz="half" idx="4294967295"/>
          </p:nvPr>
        </p:nvSpPr>
        <p:spPr>
          <a:xfrm>
            <a:off x="115414" y="1190625"/>
            <a:ext cx="4038600" cy="5356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Мероприятия с детьми по ОБЖ с использованием новых методов работы - 10.</a:t>
            </a:r>
            <a:endParaRPr sz="18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Мероприятия с родителями по формированию безопасного поведения детей - 5.</a:t>
            </a:r>
            <a:endParaRPr sz="18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Выставка творческих работ в конце каждой реализуемой </a:t>
            </a:r>
            <a:r>
              <a:rPr lang="ru-RU" sz="18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подтемы</a:t>
            </a: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проекта (6 выставок)</a:t>
            </a:r>
            <a:endParaRPr sz="18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Создание </a:t>
            </a:r>
            <a:r>
              <a:rPr lang="ru-RU" sz="18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лепбуков</a:t>
            </a: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по всем направлениям безопасности (3 </a:t>
            </a:r>
            <a:r>
              <a:rPr lang="ru-RU" sz="18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лепбука</a:t>
            </a: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</a:t>
            </a:r>
            <a:endParaRPr sz="18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Издание книги «Будь осторожен!» вместе с детьми и родителями. </a:t>
            </a:r>
            <a:endParaRPr sz="18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…………………………………</a:t>
            </a:r>
            <a:endParaRPr sz="18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54" name="Google Shape;154;g616b6776b7_0_54"/>
          <p:cNvSpPr txBox="1">
            <a:spLocks noGrp="1"/>
          </p:cNvSpPr>
          <p:nvPr>
            <p:ph sz="half" idx="4294967295"/>
          </p:nvPr>
        </p:nvSpPr>
        <p:spPr>
          <a:xfrm>
            <a:off x="4578350" y="1030288"/>
            <a:ext cx="4565650" cy="50958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Будут внедрены инновационные методы в работы с детьми и родителями, направленные на повышение эффективности формирования основ безопасного поведения и развитию детской самостоятельности.</a:t>
            </a:r>
            <a:endParaRPr sz="18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Будет пополнена развивающая предметно-пространственная среда в контексте ОБЖ.</a:t>
            </a:r>
            <a:endParaRPr sz="18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 детей повысится уровень сформированности основ безопасного поведения в условиях улицы, транспорта, природы, быта.</a:t>
            </a:r>
            <a:endParaRPr sz="18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ru-RU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Повысится педагогическая компетентность родителей по формированию безопасного поведения детей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574" y="1671577"/>
            <a:ext cx="3601970" cy="245980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Педагогический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«Внедрение технологии «…» </a:t>
            </a:r>
            <a:br>
              <a:rPr lang="ru-RU" dirty="0" smtClean="0"/>
            </a:br>
            <a:r>
              <a:rPr lang="ru-RU" dirty="0" smtClean="0"/>
              <a:t>в образовательный процесс»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073236" y="83127"/>
            <a:ext cx="4922982" cy="32881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Структура проекта:</a:t>
            </a:r>
          </a:p>
          <a:p>
            <a:pPr lvl="0"/>
            <a:r>
              <a:rPr lang="ru-RU" dirty="0"/>
              <a:t>Проблемное поле.</a:t>
            </a:r>
          </a:p>
          <a:p>
            <a:pPr lvl="0"/>
            <a:r>
              <a:rPr lang="ru-RU" dirty="0"/>
              <a:t>Цель. Задачи. Сроки проекта.</a:t>
            </a:r>
          </a:p>
          <a:p>
            <a:pPr lvl="0"/>
            <a:r>
              <a:rPr lang="ru-RU" dirty="0"/>
              <a:t>Целевая группа.</a:t>
            </a:r>
          </a:p>
          <a:p>
            <a:pPr lvl="0"/>
            <a:r>
              <a:rPr lang="ru-RU" dirty="0"/>
              <a:t>Условия реализации проекта.</a:t>
            </a:r>
          </a:p>
          <a:p>
            <a:pPr lvl="0"/>
            <a:r>
              <a:rPr lang="ru-RU" dirty="0"/>
              <a:t>На какой опыт опирались при разработке проекта?</a:t>
            </a:r>
          </a:p>
          <a:p>
            <a:pPr lvl="0"/>
            <a:r>
              <a:rPr lang="ru-RU" dirty="0"/>
              <a:t>Содержание проекта.</a:t>
            </a:r>
          </a:p>
          <a:p>
            <a:pPr lvl="0"/>
            <a:r>
              <a:rPr lang="ru-RU" dirty="0"/>
              <a:t>План реализации проекта.</a:t>
            </a:r>
          </a:p>
          <a:p>
            <a:pPr lvl="0"/>
            <a:r>
              <a:rPr lang="ru-RU" dirty="0"/>
              <a:t>Планируемые результаты. Способы их проверки.</a:t>
            </a:r>
          </a:p>
          <a:p>
            <a:pPr lvl="0"/>
            <a:r>
              <a:rPr lang="ru-RU" dirty="0"/>
              <a:t>Перспектива развития проекта.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91709" y="4838571"/>
            <a:ext cx="4036291" cy="201942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Объем </a:t>
            </a:r>
            <a:r>
              <a:rPr lang="ru-RU" sz="1800" dirty="0"/>
              <a:t>3–5 листов А4 шрифтом </a:t>
            </a:r>
            <a:r>
              <a:rPr lang="ru-RU" sz="1800" dirty="0" err="1"/>
              <a:t>Times</a:t>
            </a:r>
            <a:r>
              <a:rPr lang="ru-RU" sz="1800" dirty="0"/>
              <a:t> </a:t>
            </a:r>
            <a:r>
              <a:rPr lang="ru-RU" sz="1800" dirty="0" err="1"/>
              <a:t>New</a:t>
            </a:r>
            <a:r>
              <a:rPr lang="ru-RU" sz="1800" dirty="0"/>
              <a:t> </a:t>
            </a:r>
            <a:r>
              <a:rPr lang="ru-RU" sz="1800" dirty="0" err="1"/>
              <a:t>Roman</a:t>
            </a:r>
            <a:r>
              <a:rPr lang="ru-RU" sz="1800" dirty="0"/>
              <a:t>, размер 12, с интервалом 1,15. </a:t>
            </a:r>
            <a:endParaRPr lang="ru-RU" sz="1800" dirty="0" smtClean="0"/>
          </a:p>
          <a:p>
            <a:r>
              <a:rPr lang="ru-RU" sz="1800" dirty="0" smtClean="0"/>
              <a:t>Поля</a:t>
            </a:r>
            <a:r>
              <a:rPr lang="ru-RU" sz="1800" dirty="0"/>
              <a:t>: 20 мм по всем сторонам.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919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15687" y="1015614"/>
            <a:ext cx="4091410" cy="5248622"/>
          </a:xfrm>
        </p:spPr>
        <p:txBody>
          <a:bodyPr/>
          <a:lstStyle/>
          <a:p>
            <a:r>
              <a:rPr lang="ru-RU" dirty="0" smtClean="0"/>
              <a:t>ТЕХНОЛОГИЯ ИССЛЕДОВАТЕЛЬСКОГО ОБУЧЕНИЯ.</a:t>
            </a:r>
          </a:p>
          <a:p>
            <a:r>
              <a:rPr lang="ru-RU" dirty="0" smtClean="0"/>
              <a:t>ТЕХНОЛОГИЯ ПРОЕКТНОЙ ДЕЯТЕЛЬНОСТИ.</a:t>
            </a:r>
          </a:p>
          <a:p>
            <a:r>
              <a:rPr lang="ru-RU" dirty="0" smtClean="0"/>
              <a:t>ТЕХНОЛОГИИ ФОРМИРОВАНИЯ ЭМОЦИОНАЛЬНОГО ИНТЕЛЛЕКТА .</a:t>
            </a:r>
          </a:p>
          <a:p>
            <a:r>
              <a:rPr lang="ru-RU" dirty="0" smtClean="0"/>
              <a:t>СТЕМ-ОБРАЗОВАНИЕ.</a:t>
            </a:r>
          </a:p>
          <a:p>
            <a:r>
              <a:rPr lang="ru-RU" dirty="0" smtClean="0"/>
              <a:t>ЦИФРОВЫЕ ТЕХНОЛОГИИ.</a:t>
            </a:r>
          </a:p>
          <a:p>
            <a:r>
              <a:rPr lang="ru-RU" dirty="0" smtClean="0"/>
              <a:t>ТЕХНОЛОГИИ ЭФФЕКТИВНОЙ СОЦИАЛИЗАЦИИ.</a:t>
            </a:r>
          </a:p>
          <a:p>
            <a:r>
              <a:rPr lang="ru-RU" dirty="0" smtClean="0"/>
              <a:t>3-Д МОДЕЛИРОВАНИЕ.</a:t>
            </a:r>
          </a:p>
          <a:p>
            <a:r>
              <a:rPr lang="ru-RU" dirty="0" smtClean="0"/>
              <a:t>ЛОГИКО-МАЛЫШ.</a:t>
            </a:r>
          </a:p>
          <a:p>
            <a:r>
              <a:rPr lang="ru-RU" dirty="0" smtClean="0"/>
              <a:t>ЭКОЛЯТА-ДОШКОЛЯТА.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323273"/>
            <a:ext cx="8866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Разработка педагогического проекта, направленного на внедрение в образовательный процесс выбранной слушателем образовательной </a:t>
            </a:r>
            <a:r>
              <a:rPr lang="ru-RU" dirty="0" smtClean="0">
                <a:solidFill>
                  <a:srgbClr val="FF0000"/>
                </a:solidFill>
              </a:rPr>
              <a:t>технологии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52574" y="4379514"/>
            <a:ext cx="3601970" cy="2459808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cap="none" spc="-113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/>
                </a:solidFill>
              </a:rPr>
              <a:t>Педагогический проект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«Внедрение технологии «…»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 образовательный процесс»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514082" y="-98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rgbClr val="C00000"/>
                </a:solidFill>
              </a:rPr>
              <a:t>Что такое проект?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362748" y="994047"/>
            <a:ext cx="8406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Pprojectus (в переводе с латинского) - брошенный вперед, то есть это создание того, чего нет.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232952" y="5041536"/>
            <a:ext cx="88668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Педагогический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это инструмент, переносящий идею из сферы представлений в сферу реальности. В отличие от множества других процессов, к которым мы привыкли, проект ограничен временем и не может продолжаться вечно. У него есть начало, середина и конец, и именно эти ограничения связывают его с реальностью.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780900"/>
            <a:ext cx="7876676" cy="27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2078179" y="2733964"/>
            <a:ext cx="1570181" cy="1487051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СУЩЕСТ-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ВУЮЩАЯ СИТУАЦИЯ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5380183" y="2733964"/>
            <a:ext cx="1565565" cy="150552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ЖЕЛАЕМАЯ</a:t>
            </a:r>
          </a:p>
          <a:p>
            <a:pPr algn="ctr"/>
            <a:r>
              <a:rPr lang="ru-RU" sz="1200" dirty="0"/>
              <a:t>СИТУАЦИЯ</a:t>
            </a:r>
          </a:p>
          <a:p>
            <a:pPr algn="ctr"/>
            <a:r>
              <a:rPr lang="ru-RU" sz="1200" dirty="0"/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9147C8-5028-4D32-AF1A-9C7AD0820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517" y="108894"/>
            <a:ext cx="6702640" cy="66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4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16b6776b7_0_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ПРОЕКТ</a:t>
            </a:r>
            <a:endParaRPr/>
          </a:p>
        </p:txBody>
      </p:sp>
      <p:pic>
        <p:nvPicPr>
          <p:cNvPr id="99" name="Google Shape;99;g616b6776b7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26" y="523768"/>
            <a:ext cx="2705100" cy="144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616b6776b7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689" y="4646188"/>
            <a:ext cx="3220720" cy="169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616b6776b7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2120" y="402555"/>
            <a:ext cx="3147059" cy="168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616b6776b7_0_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6096" y="4802909"/>
            <a:ext cx="3220720" cy="1541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616b6776b7_0_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1409" y="2643448"/>
            <a:ext cx="3320009" cy="1571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5D7C74-E1B4-4AAB-B320-14E8E8372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993" y="66686"/>
            <a:ext cx="5367718" cy="66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6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3533975" y="1190175"/>
            <a:ext cx="5405130" cy="5479002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30000" lvl="0" indent="-352425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Цель. Задачи. Сроки.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52425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Участники проекта.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52425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Целевая группа.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52425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Условия реализации проекта.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52425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какой опыт опираться при разработке/реализации проекта?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52425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Содержание проекта.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52425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 реализации проекта.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52425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Планируемые результаты. Способы их проверки.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52425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Трансляция проекта.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000" lvl="0" indent="-352425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Перспектива развития проекта.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-228600" y="4433650"/>
            <a:ext cx="3447792" cy="2381670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ПРОБЛЕМА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ЭМПАТИЯ</a:t>
            </a:r>
            <a:endParaRPr sz="1800"/>
          </a:p>
        </p:txBody>
      </p:sp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457194" y="471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959"/>
              <a:buFont typeface="Calibri"/>
              <a:buNone/>
            </a:pPr>
            <a:r>
              <a:rPr lang="ru-RU" sz="3959" b="1">
                <a:solidFill>
                  <a:srgbClr val="00B050"/>
                </a:solidFill>
              </a:rPr>
              <a:t>ПРОЕКТ</a:t>
            </a:r>
            <a:endParaRPr sz="3959" b="1">
              <a:solidFill>
                <a:srgbClr val="00B050"/>
              </a:solidFill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2120755" y="5172723"/>
            <a:ext cx="2290500" cy="16251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ИНТУИЦИЯ</a:t>
            </a:r>
            <a:endParaRPr sz="1800"/>
          </a:p>
        </p:txBody>
      </p:sp>
      <p:sp>
        <p:nvSpPr>
          <p:cNvPr id="112" name="Google Shape;112;p3"/>
          <p:cNvSpPr/>
          <p:nvPr/>
        </p:nvSpPr>
        <p:spPr>
          <a:xfrm rot="-1899299">
            <a:off x="2005377" y="3737752"/>
            <a:ext cx="2157952" cy="1749097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ИДЕЯ</a:t>
            </a:r>
            <a:endParaRPr sz="1800"/>
          </a:p>
        </p:txBody>
      </p:sp>
      <p:sp>
        <p:nvSpPr>
          <p:cNvPr id="113" name="Google Shape;113;p3"/>
          <p:cNvSpPr/>
          <p:nvPr/>
        </p:nvSpPr>
        <p:spPr>
          <a:xfrm rot="-3282439">
            <a:off x="862284" y="2849749"/>
            <a:ext cx="2145033" cy="1625052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ЗАМЫСЕЛ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548680"/>
            <a:ext cx="4752528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ПРОБЛЕМА, ЭМПАТИЯ, ЗАМЫСЕЛ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1196752"/>
            <a:ext cx="288032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7207"/>
            <a:ext cx="8229600" cy="8439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ПРОЕКТ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0457" y="3645024"/>
            <a:ext cx="288032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РЕЗУЛЬТАТ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5949280"/>
            <a:ext cx="61206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ДАЛЬНЕЙШЕЕ РАЗВИТИЕ ПРОЕКТА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684" y="1772816"/>
            <a:ext cx="741682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ЗАДАЧИ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1.                     2.                      3.                     4.                       5.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69" y="2888164"/>
            <a:ext cx="741682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СОДЕРЖАНИЕ РАБОТЫ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1 этап                   2 этап                     3 этап                    4 этап</a:t>
            </a:r>
          </a:p>
        </p:txBody>
      </p:sp>
      <p:sp>
        <p:nvSpPr>
          <p:cNvPr id="11" name="Овал 10"/>
          <p:cNvSpPr/>
          <p:nvPr/>
        </p:nvSpPr>
        <p:spPr>
          <a:xfrm>
            <a:off x="1439652" y="359052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552405" y="4257639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067944" y="4293159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580112" y="4285984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912260" y="3853936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0218" y="5013176"/>
            <a:ext cx="1683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КОНКРЕТНЫЙ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3728" y="531797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ИЗМЕРИМЫЙ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1491" y="5317976"/>
            <a:ext cx="1699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ДОСТИЖИМЫЙ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0112" y="5321913"/>
            <a:ext cx="16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АКТУАЛЬНЫЙ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9636" y="4831813"/>
            <a:ext cx="186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ОГРАНИЧЕННЫЙ ВО ВРЕМЕНИ</a:t>
            </a:r>
          </a:p>
        </p:txBody>
      </p:sp>
      <p:cxnSp>
        <p:nvCxnSpPr>
          <p:cNvPr id="23" name="Соединительная линия уступом 22"/>
          <p:cNvCxnSpPr>
            <a:stCxn id="5" idx="1"/>
          </p:cNvCxnSpPr>
          <p:nvPr/>
        </p:nvCxnSpPr>
        <p:spPr>
          <a:xfrm rot="10800000" flipV="1">
            <a:off x="1226350" y="1448779"/>
            <a:ext cx="1617458" cy="476735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5" idx="3"/>
            <a:endCxn id="7" idx="3"/>
          </p:cNvCxnSpPr>
          <p:nvPr/>
        </p:nvCxnSpPr>
        <p:spPr>
          <a:xfrm>
            <a:off x="5724128" y="1448780"/>
            <a:ext cx="1656184" cy="4752528"/>
          </a:xfrm>
          <a:prstGeom prst="bentConnector3">
            <a:avLst>
              <a:gd name="adj1" fmla="val 1879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128;p4"/>
          <p:cNvSpPr txBox="1"/>
          <p:nvPr/>
        </p:nvSpPr>
        <p:spPr>
          <a:xfrm>
            <a:off x="40909" y="2165016"/>
            <a:ext cx="88482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latin typeface="Calibri"/>
                <a:ea typeface="Calibri"/>
                <a:cs typeface="Calibri"/>
                <a:sym typeface="Calibri"/>
              </a:rPr>
              <a:t>УСЛОВИЯ: 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latin typeface="Calibri"/>
                <a:ea typeface="Calibri"/>
                <a:cs typeface="Calibri"/>
                <a:sym typeface="Calibri"/>
              </a:rPr>
              <a:t>МАТЕРИАЛЬНО-ТЕХНИЧЕСКИЕ, КАДРОВЫЕ,ФИНАНСОВЫЕ, ИНФОРМАЦИОННЫЕ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98011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131</TotalTime>
  <Words>618</Words>
  <Application>Microsoft Office PowerPoint</Application>
  <PresentationFormat>Экран (4:3)</PresentationFormat>
  <Paragraphs>134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Атлас</vt:lpstr>
      <vt:lpstr>ИННОВАЦИОННЫЙ ПЕДАГОГИЧЕСКИЙ ПРОЕКТ</vt:lpstr>
      <vt:lpstr>Педагогический проект   «Внедрение технологии «…»  в образовательный процесс»</vt:lpstr>
      <vt:lpstr>ТЕХНОЛОГИИ</vt:lpstr>
      <vt:lpstr>Что такое проект?</vt:lpstr>
      <vt:lpstr>Презентация PowerPoint</vt:lpstr>
      <vt:lpstr>ПРОЕКТ</vt:lpstr>
      <vt:lpstr>Презентация PowerPoint</vt:lpstr>
      <vt:lpstr>ПРОЕКТ</vt:lpstr>
      <vt:lpstr>ПРОЕКТ</vt:lpstr>
      <vt:lpstr>Презентация PowerPoint</vt:lpstr>
      <vt:lpstr>Презентация PowerPoint</vt:lpstr>
      <vt:lpstr>ПРОБЛЕМА…. ЭМПАТИЯ</vt:lpstr>
      <vt:lpstr>Проект “Будь осторожен!”</vt:lpstr>
      <vt:lpstr>ОЖИДАЕМЫЕ РЕЗУЛЬТАТЫ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ПЕДАГОГИЧЕСКИЙ ПРОЕКТ</dc:title>
  <dc:creator>Валентина</dc:creator>
  <cp:lastModifiedBy>Валентина</cp:lastModifiedBy>
  <cp:revision>9</cp:revision>
  <dcterms:created xsi:type="dcterms:W3CDTF">2017-12-25T08:39:41Z</dcterms:created>
  <dcterms:modified xsi:type="dcterms:W3CDTF">2021-09-09T13:08:23Z</dcterms:modified>
</cp:coreProperties>
</file>