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0" r:id="rId4"/>
    <p:sldId id="278" r:id="rId5"/>
    <p:sldId id="257" r:id="rId6"/>
    <p:sldId id="258" r:id="rId7"/>
    <p:sldId id="272" r:id="rId8"/>
    <p:sldId id="264" r:id="rId9"/>
    <p:sldId id="275" r:id="rId10"/>
    <p:sldId id="276" r:id="rId11"/>
    <p:sldId id="277" r:id="rId12"/>
    <p:sldId id="265" r:id="rId13"/>
    <p:sldId id="273" r:id="rId14"/>
    <p:sldId id="274" r:id="rId15"/>
    <p:sldId id="261" r:id="rId16"/>
    <p:sldId id="259" r:id="rId17"/>
    <p:sldId id="279" r:id="rId18"/>
    <p:sldId id="260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FF83"/>
    <a:srgbClr val="FF93DB"/>
    <a:srgbClr val="FF7DD4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0A300-9408-40A8-8403-C059BF7B806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26C31FD-A53F-448F-888B-E5FB4D8B7D46}">
      <dgm:prSet phldrT="[Текст]"/>
      <dgm:spPr/>
      <dgm:t>
        <a:bodyPr/>
        <a:lstStyle/>
        <a:p>
          <a:r>
            <a:rPr lang="ru-RU" dirty="0" smtClean="0"/>
            <a:t>Интересно ли это детям?</a:t>
          </a:r>
          <a:endParaRPr lang="ru-RU" dirty="0"/>
        </a:p>
      </dgm:t>
    </dgm:pt>
    <dgm:pt modelId="{8DC9EC39-6DC0-47AC-A3E1-1ED029E0582F}" type="parTrans" cxnId="{E9822C2A-C531-448D-A550-0668A98F1197}">
      <dgm:prSet/>
      <dgm:spPr/>
      <dgm:t>
        <a:bodyPr/>
        <a:lstStyle/>
        <a:p>
          <a:endParaRPr lang="ru-RU"/>
        </a:p>
      </dgm:t>
    </dgm:pt>
    <dgm:pt modelId="{EF957415-A395-409E-891D-37B013C10348}" type="sibTrans" cxnId="{E9822C2A-C531-448D-A550-0668A98F1197}">
      <dgm:prSet/>
      <dgm:spPr/>
      <dgm:t>
        <a:bodyPr/>
        <a:lstStyle/>
        <a:p>
          <a:endParaRPr lang="ru-RU"/>
        </a:p>
      </dgm:t>
    </dgm:pt>
    <dgm:pt modelId="{A5F0F8E2-175A-4449-8F49-F907C6168BCD}">
      <dgm:prSet phldrT="[Текст]"/>
      <dgm:spPr/>
      <dgm:t>
        <a:bodyPr/>
        <a:lstStyle/>
        <a:p>
          <a:r>
            <a:rPr lang="ru-RU" dirty="0" smtClean="0"/>
            <a:t>Смогут ли дети реализовать проект?</a:t>
          </a:r>
          <a:endParaRPr lang="ru-RU" dirty="0"/>
        </a:p>
      </dgm:t>
    </dgm:pt>
    <dgm:pt modelId="{09BE950A-E2A2-49CD-8DE7-C0C24B6447F5}" type="parTrans" cxnId="{939FD10F-0F0E-4BB6-BF85-7DA794B96EF8}">
      <dgm:prSet/>
      <dgm:spPr/>
      <dgm:t>
        <a:bodyPr/>
        <a:lstStyle/>
        <a:p>
          <a:endParaRPr lang="ru-RU"/>
        </a:p>
      </dgm:t>
    </dgm:pt>
    <dgm:pt modelId="{743011A6-A39E-4EDC-9656-4A2E3B2E7DDA}" type="sibTrans" cxnId="{939FD10F-0F0E-4BB6-BF85-7DA794B96EF8}">
      <dgm:prSet/>
      <dgm:spPr/>
      <dgm:t>
        <a:bodyPr/>
        <a:lstStyle/>
        <a:p>
          <a:endParaRPr lang="ru-RU"/>
        </a:p>
      </dgm:t>
    </dgm:pt>
    <dgm:pt modelId="{13A1851B-C77C-42A9-A04A-C1CF83FC4A20}">
      <dgm:prSet phldrT="[Текст]"/>
      <dgm:spPr/>
      <dgm:t>
        <a:bodyPr/>
        <a:lstStyle/>
        <a:p>
          <a:r>
            <a:rPr lang="ru-RU" dirty="0" smtClean="0"/>
            <a:t>Что получится в итоге?</a:t>
          </a:r>
          <a:endParaRPr lang="ru-RU" dirty="0"/>
        </a:p>
      </dgm:t>
    </dgm:pt>
    <dgm:pt modelId="{FD53D1C2-888F-4F83-BDE7-B33A7A655008}" type="parTrans" cxnId="{A76C7614-2A4D-4AB7-9A90-D0DECD8BE418}">
      <dgm:prSet/>
      <dgm:spPr/>
      <dgm:t>
        <a:bodyPr/>
        <a:lstStyle/>
        <a:p>
          <a:endParaRPr lang="ru-RU"/>
        </a:p>
      </dgm:t>
    </dgm:pt>
    <dgm:pt modelId="{95994C33-7335-40E6-8DC2-1378D56B0FC8}" type="sibTrans" cxnId="{A76C7614-2A4D-4AB7-9A90-D0DECD8BE418}">
      <dgm:prSet/>
      <dgm:spPr/>
      <dgm:t>
        <a:bodyPr/>
        <a:lstStyle/>
        <a:p>
          <a:endParaRPr lang="ru-RU"/>
        </a:p>
      </dgm:t>
    </dgm:pt>
    <dgm:pt modelId="{0B6F37BF-50A7-4D28-8301-4918D8EFA95A}" type="pres">
      <dgm:prSet presAssocID="{C820A300-9408-40A8-8403-C059BF7B8067}" presName="Name0" presStyleCnt="0">
        <dgm:presLayoutVars>
          <dgm:dir/>
          <dgm:resizeHandles val="exact"/>
        </dgm:presLayoutVars>
      </dgm:prSet>
      <dgm:spPr/>
    </dgm:pt>
    <dgm:pt modelId="{8281CED0-CD27-4225-B805-6A37087C9065}" type="pres">
      <dgm:prSet presAssocID="{A26C31FD-A53F-448F-888B-E5FB4D8B7D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64968-E663-4607-BD8A-D664E1D2EDC8}" type="pres">
      <dgm:prSet presAssocID="{EF957415-A395-409E-891D-37B013C1034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2E50B66-22FA-4B00-A581-374C3F8C5940}" type="pres">
      <dgm:prSet presAssocID="{EF957415-A395-409E-891D-37B013C1034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F611F67-573B-4DA4-9392-5007A5DBB872}" type="pres">
      <dgm:prSet presAssocID="{A5F0F8E2-175A-4449-8F49-F907C6168B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A0FBF-29F3-4978-BAA5-6B226BD32CCB}" type="pres">
      <dgm:prSet presAssocID="{743011A6-A39E-4EDC-9656-4A2E3B2E7DD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0143583-EE58-418A-A1C4-5AE474C51CFD}" type="pres">
      <dgm:prSet presAssocID="{743011A6-A39E-4EDC-9656-4A2E3B2E7DD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DED868F-4A49-4490-B183-6EB65CC7A53E}" type="pres">
      <dgm:prSet presAssocID="{13A1851B-C77C-42A9-A04A-C1CF83FC4A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4BE49-0E4E-4C1A-9278-80288B263F51}" type="presOf" srcId="{C820A300-9408-40A8-8403-C059BF7B8067}" destId="{0B6F37BF-50A7-4D28-8301-4918D8EFA95A}" srcOrd="0" destOrd="0" presId="urn:microsoft.com/office/officeart/2005/8/layout/process1"/>
    <dgm:cxn modelId="{87059BC4-2203-428F-82C3-6BABCCEAADD6}" type="presOf" srcId="{A5F0F8E2-175A-4449-8F49-F907C6168BCD}" destId="{8F611F67-573B-4DA4-9392-5007A5DBB872}" srcOrd="0" destOrd="0" presId="urn:microsoft.com/office/officeart/2005/8/layout/process1"/>
    <dgm:cxn modelId="{23116315-BEE7-4963-A6ED-4A7D7C6281DF}" type="presOf" srcId="{743011A6-A39E-4EDC-9656-4A2E3B2E7DDA}" destId="{F0143583-EE58-418A-A1C4-5AE474C51CFD}" srcOrd="1" destOrd="0" presId="urn:microsoft.com/office/officeart/2005/8/layout/process1"/>
    <dgm:cxn modelId="{55B9E001-D432-46AB-A528-7472F599FB97}" type="presOf" srcId="{EF957415-A395-409E-891D-37B013C10348}" destId="{28C64968-E663-4607-BD8A-D664E1D2EDC8}" srcOrd="0" destOrd="0" presId="urn:microsoft.com/office/officeart/2005/8/layout/process1"/>
    <dgm:cxn modelId="{8F8AD701-71D8-4348-ADC5-7A282787D24F}" type="presOf" srcId="{A26C31FD-A53F-448F-888B-E5FB4D8B7D46}" destId="{8281CED0-CD27-4225-B805-6A37087C9065}" srcOrd="0" destOrd="0" presId="urn:microsoft.com/office/officeart/2005/8/layout/process1"/>
    <dgm:cxn modelId="{A76C7614-2A4D-4AB7-9A90-D0DECD8BE418}" srcId="{C820A300-9408-40A8-8403-C059BF7B8067}" destId="{13A1851B-C77C-42A9-A04A-C1CF83FC4A20}" srcOrd="2" destOrd="0" parTransId="{FD53D1C2-888F-4F83-BDE7-B33A7A655008}" sibTransId="{95994C33-7335-40E6-8DC2-1378D56B0FC8}"/>
    <dgm:cxn modelId="{E9822C2A-C531-448D-A550-0668A98F1197}" srcId="{C820A300-9408-40A8-8403-C059BF7B8067}" destId="{A26C31FD-A53F-448F-888B-E5FB4D8B7D46}" srcOrd="0" destOrd="0" parTransId="{8DC9EC39-6DC0-47AC-A3E1-1ED029E0582F}" sibTransId="{EF957415-A395-409E-891D-37B013C10348}"/>
    <dgm:cxn modelId="{8A955D22-34D7-40DE-82D1-BBFC8CFB2DFB}" type="presOf" srcId="{13A1851B-C77C-42A9-A04A-C1CF83FC4A20}" destId="{2DED868F-4A49-4490-B183-6EB65CC7A53E}" srcOrd="0" destOrd="0" presId="urn:microsoft.com/office/officeart/2005/8/layout/process1"/>
    <dgm:cxn modelId="{5DCDC22A-8302-4273-BDDC-606554D451C6}" type="presOf" srcId="{EF957415-A395-409E-891D-37B013C10348}" destId="{D2E50B66-22FA-4B00-A581-374C3F8C5940}" srcOrd="1" destOrd="0" presId="urn:microsoft.com/office/officeart/2005/8/layout/process1"/>
    <dgm:cxn modelId="{C48EBE75-BE4C-450E-A1D8-3B119C56A45F}" type="presOf" srcId="{743011A6-A39E-4EDC-9656-4A2E3B2E7DDA}" destId="{3AAA0FBF-29F3-4978-BAA5-6B226BD32CCB}" srcOrd="0" destOrd="0" presId="urn:microsoft.com/office/officeart/2005/8/layout/process1"/>
    <dgm:cxn modelId="{939FD10F-0F0E-4BB6-BF85-7DA794B96EF8}" srcId="{C820A300-9408-40A8-8403-C059BF7B8067}" destId="{A5F0F8E2-175A-4449-8F49-F907C6168BCD}" srcOrd="1" destOrd="0" parTransId="{09BE950A-E2A2-49CD-8DE7-C0C24B6447F5}" sibTransId="{743011A6-A39E-4EDC-9656-4A2E3B2E7DDA}"/>
    <dgm:cxn modelId="{FCBC2985-E388-49FD-A44D-8AD8C3E7EE37}" type="presParOf" srcId="{0B6F37BF-50A7-4D28-8301-4918D8EFA95A}" destId="{8281CED0-CD27-4225-B805-6A37087C9065}" srcOrd="0" destOrd="0" presId="urn:microsoft.com/office/officeart/2005/8/layout/process1"/>
    <dgm:cxn modelId="{0C14D3B8-7903-4803-B2CF-F12E82F2C45F}" type="presParOf" srcId="{0B6F37BF-50A7-4D28-8301-4918D8EFA95A}" destId="{28C64968-E663-4607-BD8A-D664E1D2EDC8}" srcOrd="1" destOrd="0" presId="urn:microsoft.com/office/officeart/2005/8/layout/process1"/>
    <dgm:cxn modelId="{47F29A5B-19FD-49AE-A673-5929A8E0B93D}" type="presParOf" srcId="{28C64968-E663-4607-BD8A-D664E1D2EDC8}" destId="{D2E50B66-22FA-4B00-A581-374C3F8C5940}" srcOrd="0" destOrd="0" presId="urn:microsoft.com/office/officeart/2005/8/layout/process1"/>
    <dgm:cxn modelId="{AA35F3BE-B75A-44DD-BFC9-50E34459F9CB}" type="presParOf" srcId="{0B6F37BF-50A7-4D28-8301-4918D8EFA95A}" destId="{8F611F67-573B-4DA4-9392-5007A5DBB872}" srcOrd="2" destOrd="0" presId="urn:microsoft.com/office/officeart/2005/8/layout/process1"/>
    <dgm:cxn modelId="{7BA23756-6699-4923-AE07-B2AA8AD22CBB}" type="presParOf" srcId="{0B6F37BF-50A7-4D28-8301-4918D8EFA95A}" destId="{3AAA0FBF-29F3-4978-BAA5-6B226BD32CCB}" srcOrd="3" destOrd="0" presId="urn:microsoft.com/office/officeart/2005/8/layout/process1"/>
    <dgm:cxn modelId="{7ABAADC0-B455-44F1-999E-B716E49DF0B9}" type="presParOf" srcId="{3AAA0FBF-29F3-4978-BAA5-6B226BD32CCB}" destId="{F0143583-EE58-418A-A1C4-5AE474C51CFD}" srcOrd="0" destOrd="0" presId="urn:microsoft.com/office/officeart/2005/8/layout/process1"/>
    <dgm:cxn modelId="{DBD4ED65-A3B0-47B1-8B75-9B9A5E0A8D57}" type="presParOf" srcId="{0B6F37BF-50A7-4D28-8301-4918D8EFA95A}" destId="{2DED868F-4A49-4490-B183-6EB65CC7A5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9E577-BBE5-49B9-9110-9749DEBAC8A6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F0EFAF-C34F-4D3F-9155-AC176A3BDF3B}">
      <dgm:prSet phldrT="[Текст]"/>
      <dgm:spPr/>
      <dgm:t>
        <a:bodyPr/>
        <a:lstStyle/>
        <a:p>
          <a:pPr algn="ctr"/>
          <a:r>
            <a:rPr lang="ru-RU" b="1" smtClean="0"/>
            <a:t>УТРЕННИЙ СБОР</a:t>
          </a:r>
          <a:endParaRPr lang="ru-RU" b="1" dirty="0"/>
        </a:p>
      </dgm:t>
    </dgm:pt>
    <dgm:pt modelId="{16052FC9-74D8-42A5-9284-5CD9F42FD2B4}" type="parTrans" cxnId="{83FCB63B-01EB-4B1C-8CB7-57373EE19806}">
      <dgm:prSet/>
      <dgm:spPr/>
      <dgm:t>
        <a:bodyPr/>
        <a:lstStyle/>
        <a:p>
          <a:endParaRPr lang="ru-RU"/>
        </a:p>
      </dgm:t>
    </dgm:pt>
    <dgm:pt modelId="{CA3C3293-61F5-48D3-B83E-68B3C4FAD7B0}" type="sibTrans" cxnId="{83FCB63B-01EB-4B1C-8CB7-57373EE19806}">
      <dgm:prSet/>
      <dgm:spPr/>
      <dgm:t>
        <a:bodyPr/>
        <a:lstStyle/>
        <a:p>
          <a:endParaRPr lang="ru-RU"/>
        </a:p>
      </dgm:t>
    </dgm:pt>
    <dgm:pt modelId="{3C99C31B-6B47-450C-9038-8DE139C90F13}">
      <dgm:prSet phldrT="[Текст]"/>
      <dgm:spPr/>
      <dgm:t>
        <a:bodyPr/>
        <a:lstStyle/>
        <a:p>
          <a:pPr algn="ctr"/>
          <a:endParaRPr lang="ru-RU" dirty="0"/>
        </a:p>
        <a:p>
          <a:pPr algn="ctr"/>
          <a:r>
            <a:rPr lang="ru-RU" b="1" dirty="0"/>
            <a:t>ДЕЯТЕЛЬНОСТЬ В ЦЕНТРАХ АКТИВНОСТИ</a:t>
          </a:r>
        </a:p>
      </dgm:t>
    </dgm:pt>
    <dgm:pt modelId="{0003BF17-16B6-4D03-96F7-16252F3D9660}" type="parTrans" cxnId="{D0345AA6-3F36-41CD-B4A4-6CBBE6BB7F3C}">
      <dgm:prSet/>
      <dgm:spPr/>
      <dgm:t>
        <a:bodyPr/>
        <a:lstStyle/>
        <a:p>
          <a:endParaRPr lang="ru-RU"/>
        </a:p>
      </dgm:t>
    </dgm:pt>
    <dgm:pt modelId="{583DFF27-97CF-4DF2-A788-17A820DEE6A1}" type="sibTrans" cxnId="{D0345AA6-3F36-41CD-B4A4-6CBBE6BB7F3C}">
      <dgm:prSet/>
      <dgm:spPr/>
      <dgm:t>
        <a:bodyPr/>
        <a:lstStyle/>
        <a:p>
          <a:endParaRPr lang="ru-RU"/>
        </a:p>
      </dgm:t>
    </dgm:pt>
    <dgm:pt modelId="{ADCED7CD-46C0-4780-99F2-09FC9AEE6D22}">
      <dgm:prSet phldrT="[Текст]"/>
      <dgm:spPr/>
      <dgm:t>
        <a:bodyPr/>
        <a:lstStyle/>
        <a:p>
          <a:endParaRPr lang="ru-RU" b="1" dirty="0"/>
        </a:p>
      </dgm:t>
    </dgm:pt>
    <dgm:pt modelId="{468058FD-75F1-40C8-88D5-1F44F0CA2A1E}" type="parTrans" cxnId="{516B243B-2FF8-4538-8594-D3F10B29315A}">
      <dgm:prSet/>
      <dgm:spPr/>
      <dgm:t>
        <a:bodyPr/>
        <a:lstStyle/>
        <a:p>
          <a:endParaRPr lang="ru-RU"/>
        </a:p>
      </dgm:t>
    </dgm:pt>
    <dgm:pt modelId="{6886C59D-2456-4C98-AF52-B364EEDB9282}" type="sibTrans" cxnId="{516B243B-2FF8-4538-8594-D3F10B29315A}">
      <dgm:prSet/>
      <dgm:spPr/>
      <dgm:t>
        <a:bodyPr/>
        <a:lstStyle/>
        <a:p>
          <a:endParaRPr lang="ru-RU"/>
        </a:p>
      </dgm:t>
    </dgm:pt>
    <dgm:pt modelId="{F476DB9C-D659-488A-9BFB-A322EF4119F5}">
      <dgm:prSet phldrT="[Текст]"/>
      <dgm:spPr/>
      <dgm:t>
        <a:bodyPr/>
        <a:lstStyle/>
        <a:p>
          <a:pPr algn="ctr"/>
          <a:endParaRPr lang="ru-RU" dirty="0"/>
        </a:p>
        <a:p>
          <a:pPr algn="ctr"/>
          <a:r>
            <a:rPr lang="ru-RU" b="1" dirty="0"/>
            <a:t>ИТОГОВЫЙ СБОР</a:t>
          </a:r>
        </a:p>
      </dgm:t>
    </dgm:pt>
    <dgm:pt modelId="{90458996-7B41-4553-BF2C-94D50B4FAE02}" type="parTrans" cxnId="{267E3E9B-A566-455A-B4FF-EF28959B10E5}">
      <dgm:prSet/>
      <dgm:spPr/>
      <dgm:t>
        <a:bodyPr/>
        <a:lstStyle/>
        <a:p>
          <a:endParaRPr lang="ru-RU"/>
        </a:p>
      </dgm:t>
    </dgm:pt>
    <dgm:pt modelId="{07DCE055-336A-495C-B6DC-B3E1018A8665}" type="sibTrans" cxnId="{267E3E9B-A566-455A-B4FF-EF28959B10E5}">
      <dgm:prSet/>
      <dgm:spPr/>
      <dgm:t>
        <a:bodyPr/>
        <a:lstStyle/>
        <a:p>
          <a:endParaRPr lang="ru-RU"/>
        </a:p>
      </dgm:t>
    </dgm:pt>
    <dgm:pt modelId="{6341E2F9-04DC-4115-A697-0E92A99DB365}">
      <dgm:prSet phldrT="[Текст]"/>
      <dgm:spPr/>
      <dgm:t>
        <a:bodyPr/>
        <a:lstStyle/>
        <a:p>
          <a:pPr algn="ctr"/>
          <a:endParaRPr lang="ru-RU" dirty="0"/>
        </a:p>
      </dgm:t>
    </dgm:pt>
    <dgm:pt modelId="{E42CF7A2-F5D8-4858-B59A-98E5728174C0}" type="parTrans" cxnId="{7F5C7016-22AC-4047-8373-770D68ABFD3A}">
      <dgm:prSet/>
      <dgm:spPr/>
      <dgm:t>
        <a:bodyPr/>
        <a:lstStyle/>
        <a:p>
          <a:endParaRPr lang="ru-RU"/>
        </a:p>
      </dgm:t>
    </dgm:pt>
    <dgm:pt modelId="{16DE1A7B-7CC6-4770-822E-51A42B611488}" type="sibTrans" cxnId="{7F5C7016-22AC-4047-8373-770D68ABFD3A}">
      <dgm:prSet/>
      <dgm:spPr/>
      <dgm:t>
        <a:bodyPr/>
        <a:lstStyle/>
        <a:p>
          <a:endParaRPr lang="ru-RU"/>
        </a:p>
      </dgm:t>
    </dgm:pt>
    <dgm:pt modelId="{292E8E6A-A303-4D44-A476-8D40FFF81F4D}" type="pres">
      <dgm:prSet presAssocID="{5979E577-BBE5-49B9-9110-9749DEBAC8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935049-69B6-4B19-8DDE-CDF51AA94391}" type="pres">
      <dgm:prSet presAssocID="{B4F0EFAF-C34F-4D3F-9155-AC176A3BDF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5F81A-A512-4614-A8D5-E99E2F3D34F5}" type="pres">
      <dgm:prSet presAssocID="{CA3C3293-61F5-48D3-B83E-68B3C4FAD7B0}" presName="sibTrans" presStyleCnt="0"/>
      <dgm:spPr/>
      <dgm:t>
        <a:bodyPr/>
        <a:lstStyle/>
        <a:p>
          <a:endParaRPr lang="ru-RU"/>
        </a:p>
      </dgm:t>
    </dgm:pt>
    <dgm:pt modelId="{7CE0DEDE-6F30-4EAA-9D4C-F3D49E5F73AF}" type="pres">
      <dgm:prSet presAssocID="{3C99C31B-6B47-450C-9038-8DE139C90F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36A6D-48F7-4C6B-88AE-D6765C7B1984}" type="pres">
      <dgm:prSet presAssocID="{583DFF27-97CF-4DF2-A788-17A820DEE6A1}" presName="sibTrans" presStyleCnt="0"/>
      <dgm:spPr/>
      <dgm:t>
        <a:bodyPr/>
        <a:lstStyle/>
        <a:p>
          <a:endParaRPr lang="ru-RU"/>
        </a:p>
      </dgm:t>
    </dgm:pt>
    <dgm:pt modelId="{22943BE9-605C-4004-A05F-4D742F08628F}" type="pres">
      <dgm:prSet presAssocID="{F476DB9C-D659-488A-9BFB-A322EF4119F5}" presName="node" presStyleLbl="node1" presStyleIdx="2" presStyleCnt="3" custScaleY="62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0870A-410A-4C2F-BCF7-21F8A75D53E0}" type="presOf" srcId="{3C99C31B-6B47-450C-9038-8DE139C90F13}" destId="{7CE0DEDE-6F30-4EAA-9D4C-F3D49E5F73AF}" srcOrd="0" destOrd="0" presId="urn:microsoft.com/office/officeart/2005/8/layout/default"/>
    <dgm:cxn modelId="{83FCB63B-01EB-4B1C-8CB7-57373EE19806}" srcId="{5979E577-BBE5-49B9-9110-9749DEBAC8A6}" destId="{B4F0EFAF-C34F-4D3F-9155-AC176A3BDF3B}" srcOrd="0" destOrd="0" parTransId="{16052FC9-74D8-42A5-9284-5CD9F42FD2B4}" sibTransId="{CA3C3293-61F5-48D3-B83E-68B3C4FAD7B0}"/>
    <dgm:cxn modelId="{426B2D08-EA12-421A-A6B3-B6DF4334C551}" type="presOf" srcId="{6341E2F9-04DC-4115-A697-0E92A99DB365}" destId="{22943BE9-605C-4004-A05F-4D742F08628F}" srcOrd="0" destOrd="1" presId="urn:microsoft.com/office/officeart/2005/8/layout/default"/>
    <dgm:cxn modelId="{7F5C7016-22AC-4047-8373-770D68ABFD3A}" srcId="{F476DB9C-D659-488A-9BFB-A322EF4119F5}" destId="{6341E2F9-04DC-4115-A697-0E92A99DB365}" srcOrd="0" destOrd="0" parTransId="{E42CF7A2-F5D8-4858-B59A-98E5728174C0}" sibTransId="{16DE1A7B-7CC6-4770-822E-51A42B611488}"/>
    <dgm:cxn modelId="{946380E9-B183-4849-A88A-5979FFDC6E1E}" type="presOf" srcId="{F476DB9C-D659-488A-9BFB-A322EF4119F5}" destId="{22943BE9-605C-4004-A05F-4D742F08628F}" srcOrd="0" destOrd="0" presId="urn:microsoft.com/office/officeart/2005/8/layout/default"/>
    <dgm:cxn modelId="{267E3E9B-A566-455A-B4FF-EF28959B10E5}" srcId="{5979E577-BBE5-49B9-9110-9749DEBAC8A6}" destId="{F476DB9C-D659-488A-9BFB-A322EF4119F5}" srcOrd="2" destOrd="0" parTransId="{90458996-7B41-4553-BF2C-94D50B4FAE02}" sibTransId="{07DCE055-336A-495C-B6DC-B3E1018A8665}"/>
    <dgm:cxn modelId="{D0345AA6-3F36-41CD-B4A4-6CBBE6BB7F3C}" srcId="{5979E577-BBE5-49B9-9110-9749DEBAC8A6}" destId="{3C99C31B-6B47-450C-9038-8DE139C90F13}" srcOrd="1" destOrd="0" parTransId="{0003BF17-16B6-4D03-96F7-16252F3D9660}" sibTransId="{583DFF27-97CF-4DF2-A788-17A820DEE6A1}"/>
    <dgm:cxn modelId="{F2BCD2C5-BFE0-4CD9-916F-8AB0E01EFF4D}" type="presOf" srcId="{5979E577-BBE5-49B9-9110-9749DEBAC8A6}" destId="{292E8E6A-A303-4D44-A476-8D40FFF81F4D}" srcOrd="0" destOrd="0" presId="urn:microsoft.com/office/officeart/2005/8/layout/default"/>
    <dgm:cxn modelId="{926773AE-7F20-45EA-8877-68126ECAAA2C}" type="presOf" srcId="{ADCED7CD-46C0-4780-99F2-09FC9AEE6D22}" destId="{7CE0DEDE-6F30-4EAA-9D4C-F3D49E5F73AF}" srcOrd="0" destOrd="1" presId="urn:microsoft.com/office/officeart/2005/8/layout/default"/>
    <dgm:cxn modelId="{D6B152E2-0BD6-4A43-AF78-E14DB53FB011}" type="presOf" srcId="{B4F0EFAF-C34F-4D3F-9155-AC176A3BDF3B}" destId="{C4935049-69B6-4B19-8DDE-CDF51AA94391}" srcOrd="0" destOrd="0" presId="urn:microsoft.com/office/officeart/2005/8/layout/default"/>
    <dgm:cxn modelId="{516B243B-2FF8-4538-8594-D3F10B29315A}" srcId="{3C99C31B-6B47-450C-9038-8DE139C90F13}" destId="{ADCED7CD-46C0-4780-99F2-09FC9AEE6D22}" srcOrd="0" destOrd="0" parTransId="{468058FD-75F1-40C8-88D5-1F44F0CA2A1E}" sibTransId="{6886C59D-2456-4C98-AF52-B364EEDB9282}"/>
    <dgm:cxn modelId="{10B2FDC6-5811-4523-9B37-813B862D1D9D}" type="presParOf" srcId="{292E8E6A-A303-4D44-A476-8D40FFF81F4D}" destId="{C4935049-69B6-4B19-8DDE-CDF51AA94391}" srcOrd="0" destOrd="0" presId="urn:microsoft.com/office/officeart/2005/8/layout/default"/>
    <dgm:cxn modelId="{11195E79-1A38-46A7-8346-52DA646DDEF8}" type="presParOf" srcId="{292E8E6A-A303-4D44-A476-8D40FFF81F4D}" destId="{9F35F81A-A512-4614-A8D5-E99E2F3D34F5}" srcOrd="1" destOrd="0" presId="urn:microsoft.com/office/officeart/2005/8/layout/default"/>
    <dgm:cxn modelId="{B560C69A-DAD9-4108-A42E-5A0396702129}" type="presParOf" srcId="{292E8E6A-A303-4D44-A476-8D40FFF81F4D}" destId="{7CE0DEDE-6F30-4EAA-9D4C-F3D49E5F73AF}" srcOrd="2" destOrd="0" presId="urn:microsoft.com/office/officeart/2005/8/layout/default"/>
    <dgm:cxn modelId="{72A77D07-E20D-4DD6-AED0-3D3635208C84}" type="presParOf" srcId="{292E8E6A-A303-4D44-A476-8D40FFF81F4D}" destId="{E0136A6D-48F7-4C6B-88AE-D6765C7B1984}" srcOrd="3" destOrd="0" presId="urn:microsoft.com/office/officeart/2005/8/layout/default"/>
    <dgm:cxn modelId="{445F88DF-4A54-48AC-8D4E-F7B12DA7BFD3}" type="presParOf" srcId="{292E8E6A-A303-4D44-A476-8D40FFF81F4D}" destId="{22943BE9-605C-4004-A05F-4D742F08628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1CED0-CD27-4225-B805-6A37087C9065}">
      <dsp:nvSpPr>
        <dsp:cNvPr id="0" name=""/>
        <dsp:cNvSpPr/>
      </dsp:nvSpPr>
      <dsp:spPr>
        <a:xfrm>
          <a:off x="7404" y="424050"/>
          <a:ext cx="2213191" cy="132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Интересно ли это детям?</a:t>
          </a:r>
          <a:endParaRPr lang="ru-RU" sz="2400" kern="1200" dirty="0"/>
        </a:p>
      </dsp:txBody>
      <dsp:txXfrm>
        <a:off x="46297" y="462943"/>
        <a:ext cx="2135405" cy="1250128"/>
      </dsp:txXfrm>
    </dsp:sp>
    <dsp:sp modelId="{28C64968-E663-4607-BD8A-D664E1D2EDC8}">
      <dsp:nvSpPr>
        <dsp:cNvPr id="0" name=""/>
        <dsp:cNvSpPr/>
      </dsp:nvSpPr>
      <dsp:spPr>
        <a:xfrm>
          <a:off x="2441915" y="813572"/>
          <a:ext cx="469196" cy="548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441915" y="923346"/>
        <a:ext cx="328437" cy="329323"/>
      </dsp:txXfrm>
    </dsp:sp>
    <dsp:sp modelId="{8F611F67-573B-4DA4-9392-5007A5DBB872}">
      <dsp:nvSpPr>
        <dsp:cNvPr id="0" name=""/>
        <dsp:cNvSpPr/>
      </dsp:nvSpPr>
      <dsp:spPr>
        <a:xfrm>
          <a:off x="3105872" y="424050"/>
          <a:ext cx="2213191" cy="132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Смогут ли дети реализовать проект?</a:t>
          </a:r>
          <a:endParaRPr lang="ru-RU" sz="2400" kern="1200" dirty="0"/>
        </a:p>
      </dsp:txBody>
      <dsp:txXfrm>
        <a:off x="3144765" y="462943"/>
        <a:ext cx="2135405" cy="1250128"/>
      </dsp:txXfrm>
    </dsp:sp>
    <dsp:sp modelId="{3AAA0FBF-29F3-4978-BAA5-6B226BD32CCB}">
      <dsp:nvSpPr>
        <dsp:cNvPr id="0" name=""/>
        <dsp:cNvSpPr/>
      </dsp:nvSpPr>
      <dsp:spPr>
        <a:xfrm>
          <a:off x="5540382" y="813572"/>
          <a:ext cx="469196" cy="548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540382" y="923346"/>
        <a:ext cx="328437" cy="329323"/>
      </dsp:txXfrm>
    </dsp:sp>
    <dsp:sp modelId="{2DED868F-4A49-4490-B183-6EB65CC7A53E}">
      <dsp:nvSpPr>
        <dsp:cNvPr id="0" name=""/>
        <dsp:cNvSpPr/>
      </dsp:nvSpPr>
      <dsp:spPr>
        <a:xfrm>
          <a:off x="6204340" y="424050"/>
          <a:ext cx="2213191" cy="132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Что получится в итоге?</a:t>
          </a:r>
          <a:endParaRPr lang="ru-RU" sz="2400" kern="1200" dirty="0"/>
        </a:p>
      </dsp:txBody>
      <dsp:txXfrm>
        <a:off x="6243233" y="462943"/>
        <a:ext cx="2135405" cy="1250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35049-69B6-4B19-8DDE-CDF51AA94391}">
      <dsp:nvSpPr>
        <dsp:cNvPr id="0" name=""/>
        <dsp:cNvSpPr/>
      </dsp:nvSpPr>
      <dsp:spPr>
        <a:xfrm>
          <a:off x="911" y="524542"/>
          <a:ext cx="3555131" cy="21330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УТРЕННИЙ СБОР</a:t>
          </a:r>
          <a:endParaRPr lang="ru-RU" sz="2300" b="1" kern="1200" dirty="0"/>
        </a:p>
      </dsp:txBody>
      <dsp:txXfrm>
        <a:off x="911" y="524542"/>
        <a:ext cx="3555131" cy="2133079"/>
      </dsp:txXfrm>
    </dsp:sp>
    <dsp:sp modelId="{7CE0DEDE-6F30-4EAA-9D4C-F3D49E5F73AF}">
      <dsp:nvSpPr>
        <dsp:cNvPr id="0" name=""/>
        <dsp:cNvSpPr/>
      </dsp:nvSpPr>
      <dsp:spPr>
        <a:xfrm>
          <a:off x="3911556" y="524542"/>
          <a:ext cx="3555131" cy="213307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ДЕЯТЕЛЬНОСТЬ В ЦЕНТРАХ АКТИВНОСТИ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</dsp:txBody>
      <dsp:txXfrm>
        <a:off x="3911556" y="524542"/>
        <a:ext cx="3555131" cy="2133079"/>
      </dsp:txXfrm>
    </dsp:sp>
    <dsp:sp modelId="{22943BE9-605C-4004-A05F-4D742F08628F}">
      <dsp:nvSpPr>
        <dsp:cNvPr id="0" name=""/>
        <dsp:cNvSpPr/>
      </dsp:nvSpPr>
      <dsp:spPr>
        <a:xfrm>
          <a:off x="1956234" y="3013134"/>
          <a:ext cx="3555131" cy="133594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ИТОГОВЫЙ СБОР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1956234" y="3013134"/>
        <a:ext cx="3555131" cy="1335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FA9D-2AA8-401B-8C3F-023C7EA8EFC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8C651-F205-4748-AE3A-F008F774F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6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64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s://mir-knig.com/read_227651-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ir-knig.com/read_227651-1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tmir.me/br/?b=135552&amp;p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r-knig.com/read_227651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проект-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ПРОЕКТНАЯ ДЕЯТЕЛЬНОСТЬ 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СРЕДСТВО РАЗВИТИЯ ПОЗНАВАТЕЛЬНОЙ АКТИВНОСТИ И ПОДДЕРЖКИ ДЕТСКОЙ ИНИЦИАТИВЫ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Google Shape;284;g7661909a69_0_0"/>
          <p:cNvSpPr txBox="1">
            <a:spLocks noGrp="1"/>
          </p:cNvSpPr>
          <p:nvPr>
            <p:ph type="subTitle" idx="1"/>
          </p:nvPr>
        </p:nvSpPr>
        <p:spPr>
          <a:xfrm>
            <a:off x="611560" y="4149080"/>
            <a:ext cx="6899195" cy="2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Иванушкина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Валентина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Михайловна</a:t>
            </a:r>
            <a:endParaRPr lang="ru-RU" sz="2400" b="1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старший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преподаватель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кафедры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дошкольного и начального </a:t>
            </a:r>
            <a:r>
              <a:rPr lang="en-US" sz="2400" b="1" dirty="0" smtClean="0">
                <a:solidFill>
                  <a:schemeClr val="bg1"/>
                </a:solidFill>
              </a:rPr>
              <a:t>образования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http</a:t>
            </a:r>
            <a:r>
              <a:rPr lang="en-US" sz="2400" b="1" dirty="0">
                <a:solidFill>
                  <a:schemeClr val="tx1"/>
                </a:solidFill>
              </a:rPr>
              <a:t>://www.pedkabinet.ru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endParaRPr lang="en-US" sz="2400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IvanushkinaVM@yandex.ru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ownloads\кккк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332656"/>
            <a:ext cx="968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ТВОРЧЕСКАЯ ПРОЕКТНАЯ ДЕЯТЕЛЬНОСТЬ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24744"/>
            <a:ext cx="90730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Первый этап.</a:t>
            </a:r>
            <a:r>
              <a:rPr lang="ru-RU" sz="2200" dirty="0"/>
              <a:t> </a:t>
            </a:r>
            <a:r>
              <a:rPr lang="ru-RU" sz="2200" dirty="0" smtClean="0"/>
              <a:t>Подготовительная </a:t>
            </a:r>
            <a:r>
              <a:rPr lang="ru-RU" sz="2200" dirty="0"/>
              <a:t>работа, </a:t>
            </a:r>
            <a:r>
              <a:rPr lang="ru-RU" sz="2200" dirty="0" smtClean="0"/>
              <a:t>обсуждаются </a:t>
            </a:r>
            <a:r>
              <a:rPr lang="ru-RU" sz="2200" dirty="0"/>
              <a:t>возможные темы проектов, связанные со значимыми социальными ситуациями в жизни детей и </a:t>
            </a:r>
            <a:r>
              <a:rPr lang="ru-RU" sz="2200" dirty="0" smtClean="0"/>
              <a:t>взрослых (праздники</a:t>
            </a:r>
            <a:r>
              <a:rPr lang="ru-RU" sz="2200" dirty="0"/>
              <a:t>, сезонные изменения, социальные </a:t>
            </a:r>
            <a:r>
              <a:rPr lang="ru-RU" sz="2200" dirty="0" smtClean="0"/>
              <a:t>вопросы). </a:t>
            </a:r>
          </a:p>
          <a:p>
            <a:pPr marL="0" indent="0">
              <a:buNone/>
            </a:pPr>
            <a:r>
              <a:rPr lang="ru-RU" sz="2200" b="1" dirty="0" smtClean="0"/>
              <a:t>Второй </a:t>
            </a:r>
            <a:r>
              <a:rPr lang="ru-RU" sz="2200" b="1" dirty="0"/>
              <a:t>этап.</a:t>
            </a:r>
            <a:r>
              <a:rPr lang="ru-RU" sz="2200" dirty="0"/>
              <a:t> </a:t>
            </a:r>
            <a:r>
              <a:rPr lang="ru-RU" sz="2200" dirty="0" smtClean="0"/>
              <a:t>Определяются </a:t>
            </a:r>
            <a:r>
              <a:rPr lang="ru-RU" sz="2200" dirty="0"/>
              <a:t>мотивы участия детей в предстоящей деятельности. </a:t>
            </a:r>
            <a:r>
              <a:rPr lang="ru-RU" sz="2200" dirty="0" smtClean="0"/>
              <a:t>В </a:t>
            </a:r>
            <a:r>
              <a:rPr lang="ru-RU" sz="2200" dirty="0"/>
              <a:t>ходе обсуждения дети делятся своими идеями по поводу предстоящего проекта.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b="1" dirty="0" smtClean="0"/>
              <a:t>Третий </a:t>
            </a:r>
            <a:r>
              <a:rPr lang="ru-RU" sz="2200" b="1" dirty="0"/>
              <a:t>этап.</a:t>
            </a:r>
            <a:r>
              <a:rPr lang="ru-RU" sz="2200" dirty="0"/>
              <a:t> </a:t>
            </a:r>
            <a:r>
              <a:rPr lang="ru-RU" sz="2200" dirty="0" smtClean="0"/>
              <a:t>Дети </a:t>
            </a:r>
            <a:r>
              <a:rPr lang="ru-RU" sz="2200" dirty="0"/>
              <a:t>высказывают свои идеи реализации проекта.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b="1" dirty="0" smtClean="0"/>
              <a:t>Четвертый этап. </a:t>
            </a:r>
            <a:r>
              <a:rPr lang="ru-RU" sz="2200" dirty="0" smtClean="0"/>
              <a:t>Зарисовка идей.</a:t>
            </a:r>
          </a:p>
          <a:p>
            <a:pPr marL="0" indent="0">
              <a:buNone/>
            </a:pPr>
            <a:r>
              <a:rPr lang="ru-RU" sz="2200" b="1" dirty="0" smtClean="0"/>
              <a:t>Пятый этап.</a:t>
            </a:r>
            <a:r>
              <a:rPr lang="ru-RU" sz="2200" dirty="0" smtClean="0"/>
              <a:t> Обсуждение идей. Выбор общей идеи для реализации.</a:t>
            </a:r>
          </a:p>
          <a:p>
            <a:pPr marL="0" indent="0">
              <a:buNone/>
            </a:pPr>
            <a:r>
              <a:rPr lang="ru-RU" sz="2200" b="1" dirty="0" smtClean="0"/>
              <a:t>Шестой этап. </a:t>
            </a:r>
            <a:r>
              <a:rPr lang="ru-RU" sz="2200" dirty="0" smtClean="0"/>
              <a:t>Работа </a:t>
            </a:r>
            <a:r>
              <a:rPr lang="ru-RU" sz="2200" dirty="0"/>
              <a:t>по реализации общего замысла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b="1" dirty="0" smtClean="0"/>
              <a:t>Седьмой этап. </a:t>
            </a:r>
            <a:r>
              <a:rPr lang="ru-RU" sz="2200" dirty="0" smtClean="0"/>
              <a:t>Презентация </a:t>
            </a:r>
            <a:r>
              <a:rPr lang="ru-RU" sz="2200" dirty="0"/>
              <a:t>продукта творческого проекта.</a:t>
            </a:r>
            <a:endParaRPr lang="ru-RU" sz="2200" dirty="0" smtClean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993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ownloads\кккк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332656"/>
            <a:ext cx="968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НОРМАТИВНАЯ ПРОЕКТНАЯ ДЕЯТЕЛЬНОСТЬ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24744"/>
            <a:ext cx="90730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Первый этап.</a:t>
            </a:r>
            <a:r>
              <a:rPr lang="ru-RU" sz="2200" dirty="0"/>
              <a:t> </a:t>
            </a:r>
            <a:r>
              <a:rPr lang="ru-RU" sz="2200" dirty="0" smtClean="0"/>
              <a:t>Выявление ситуаций, которые характеризуются </a:t>
            </a:r>
            <a:r>
              <a:rPr lang="ru-RU" sz="2200" dirty="0"/>
              <a:t>нежелательными формами поведения </a:t>
            </a:r>
            <a:r>
              <a:rPr lang="ru-RU" sz="2200" dirty="0" smtClean="0"/>
              <a:t>детей. </a:t>
            </a:r>
          </a:p>
          <a:p>
            <a:pPr marL="0" indent="0">
              <a:buNone/>
            </a:pPr>
            <a:r>
              <a:rPr lang="ru-RU" sz="2200" b="1" dirty="0" smtClean="0"/>
              <a:t>Второй </a:t>
            </a:r>
            <a:r>
              <a:rPr lang="ru-RU" sz="2200" b="1" dirty="0"/>
              <a:t>этап.</a:t>
            </a:r>
            <a:r>
              <a:rPr lang="ru-RU" sz="2200" dirty="0"/>
              <a:t> </a:t>
            </a:r>
            <a:r>
              <a:rPr lang="ru-RU" sz="2200" dirty="0" smtClean="0"/>
              <a:t>Обсуждение </a:t>
            </a:r>
            <a:r>
              <a:rPr lang="ru-RU" sz="2200" dirty="0"/>
              <a:t>вариантов поведения в той или иной ситуации и тех нежелательных последствий, которые могут </a:t>
            </a:r>
            <a:r>
              <a:rPr lang="ru-RU" sz="2200" dirty="0" smtClean="0"/>
              <a:t>возникнуть.</a:t>
            </a:r>
          </a:p>
          <a:p>
            <a:pPr marL="0" indent="0">
              <a:buNone/>
            </a:pPr>
            <a:r>
              <a:rPr lang="ru-RU" sz="2200" b="1" dirty="0" smtClean="0"/>
              <a:t>Третий </a:t>
            </a:r>
            <a:r>
              <a:rPr lang="ru-RU" sz="2200" b="1" dirty="0"/>
              <a:t>этап.</a:t>
            </a:r>
            <a:r>
              <a:rPr lang="ru-RU" sz="2200" dirty="0"/>
              <a:t> </a:t>
            </a:r>
            <a:r>
              <a:rPr lang="ru-RU" sz="2200" dirty="0" smtClean="0"/>
              <a:t>Зарисовка нежелательных последствий </a:t>
            </a:r>
            <a:r>
              <a:rPr lang="ru-RU" sz="2200" dirty="0"/>
              <a:t>неприемлемого поведения.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b="1" dirty="0" smtClean="0"/>
              <a:t>Четвертый этап. </a:t>
            </a:r>
            <a:r>
              <a:rPr lang="ru-RU" sz="2200" dirty="0" smtClean="0"/>
              <a:t>Рассказы детей о </a:t>
            </a:r>
            <a:r>
              <a:rPr lang="ru-RU" sz="2200" dirty="0"/>
              <a:t>своих рисунках и о тех последствиях, к которым может привести обсуждаемая </a:t>
            </a:r>
            <a:r>
              <a:rPr lang="ru-RU" sz="2200" dirty="0" smtClean="0"/>
              <a:t>ситуация.</a:t>
            </a:r>
          </a:p>
          <a:p>
            <a:pPr marL="0" indent="0">
              <a:buNone/>
            </a:pPr>
            <a:r>
              <a:rPr lang="ru-RU" sz="2200" b="1" dirty="0" smtClean="0"/>
              <a:t>Пятый этап.</a:t>
            </a:r>
            <a:r>
              <a:rPr lang="ru-RU" sz="2200" dirty="0"/>
              <a:t> </a:t>
            </a:r>
            <a:r>
              <a:rPr lang="ru-RU" sz="2200" dirty="0" smtClean="0"/>
              <a:t>Обсуждение, </a:t>
            </a:r>
            <a:r>
              <a:rPr lang="ru-RU" sz="2200" dirty="0"/>
              <a:t>как нужно себя вести, чтобы избежать нежелательных последствий. </a:t>
            </a:r>
            <a:r>
              <a:rPr lang="ru-RU" sz="2200" dirty="0" smtClean="0"/>
              <a:t>Выбор правила </a:t>
            </a:r>
            <a:r>
              <a:rPr lang="ru-RU" sz="2200" dirty="0"/>
              <a:t>.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b="1" dirty="0" smtClean="0"/>
              <a:t>Шестой этап. </a:t>
            </a:r>
            <a:r>
              <a:rPr lang="ru-RU" sz="2200" dirty="0" smtClean="0"/>
              <a:t>Зарисовка правила.</a:t>
            </a:r>
          </a:p>
          <a:p>
            <a:pPr marL="0" indent="0">
              <a:buNone/>
            </a:pPr>
            <a:r>
              <a:rPr lang="ru-RU" sz="2200" b="1" dirty="0" smtClean="0"/>
              <a:t>Седьмой этап. </a:t>
            </a:r>
            <a:r>
              <a:rPr lang="ru-RU" sz="2200" dirty="0" smtClean="0"/>
              <a:t>Утверждение «знака» правила.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6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wnloads\ккккк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548685"/>
            <a:ext cx="9684000" cy="55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251520" y="269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ru-RU" sz="3200" b="1" dirty="0">
                <a:solidFill>
                  <a:schemeClr val="bg1"/>
                </a:solidFill>
              </a:rPr>
              <a:t>ДЕТСКИЙ ПРОЕКТ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185025" y="1143000"/>
            <a:ext cx="8958975" cy="531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ru-RU" sz="1800" dirty="0"/>
              <a:t>Педагог вводит в игровую (сюжетную) ситуацию. Совместное составление плана: к кому обратиться за помощью; в каких источниках можно найти информацию; какие предметы использовать. 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endParaRPr sz="1800" dirty="0"/>
          </a:p>
          <a:p>
            <a:pPr marL="342900" lvl="0" indent="-3429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ru-RU" sz="1800" dirty="0"/>
              <a:t>Дети вживаются в игровую ситуацию. Принимают задачи. Объединяются в рабочие группы </a:t>
            </a:r>
            <a:r>
              <a:rPr lang="ru-RU" sz="1800" dirty="0" smtClean="0"/>
              <a:t>(по необходимости). </a:t>
            </a:r>
            <a:r>
              <a:rPr lang="ru-RU" sz="1800" dirty="0"/>
              <a:t>Распределяют обязанности. </a:t>
            </a:r>
            <a:r>
              <a:rPr lang="ru-RU" sz="1800" dirty="0" smtClean="0"/>
              <a:t>Составление </a:t>
            </a:r>
            <a:r>
              <a:rPr lang="ru-RU" sz="1800" dirty="0"/>
              <a:t>плана.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endParaRPr sz="1800" dirty="0"/>
          </a:p>
          <a:p>
            <a:pPr marL="342900" lvl="0" indent="-3429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ru-RU" sz="1800" dirty="0"/>
              <a:t>Реализация проекта. Педагог помогает в решении задач. Направляет на поиск решений, на экспериментирование, продуктивную, исследовательскую деятельность. Оказывает практическую помощь. Дети ищут решение задачи. Выбирают необходимые материалы для экспериментирования и продуктивной деятельности.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endParaRPr sz="1800" dirty="0"/>
          </a:p>
          <a:p>
            <a:pPr marL="342900" lvl="0" indent="-3429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ru-RU" sz="1800" dirty="0"/>
              <a:t>Презентация проекта. Представление продукта деятельности.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endParaRPr sz="1800" dirty="0"/>
          </a:p>
          <a:p>
            <a:pPr marL="342900" lvl="0" indent="-342900" algn="just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ru-RU" sz="1800" dirty="0"/>
              <a:t>Подведение итогов. Выявление причин успехов и неудач. Педагог создает ситуацию необходимости поиска новой информации. Дети принимают новую проблему и готовятся к поиску новой информации.</a:t>
            </a:r>
            <a:endParaRPr sz="1800" dirty="0"/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7205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Форсайт: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Создание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сценария перехода из настоящего в желаемое будущее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91264" cy="370527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 </a:t>
            </a:r>
            <a:r>
              <a:rPr lang="ru-RU" b="1" dirty="0">
                <a:solidFill>
                  <a:srgbClr val="7030A0"/>
                </a:solidFill>
              </a:rPr>
              <a:t>тренд. Внедрение исследовательских проектов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2 </a:t>
            </a:r>
            <a:r>
              <a:rPr lang="ru-RU" b="1" dirty="0">
                <a:solidFill>
                  <a:srgbClr val="C00000"/>
                </a:solidFill>
              </a:rPr>
              <a:t>тренд. Внедрение творческих проектов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тренд. Внедрение нормативных проектов.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20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dkabinet.ru/_ld/6/276883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55885"/>
            <a:ext cx="6840760" cy="478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Форсайт: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Создание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сценария перехода из настоящего в желаемое будущее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1586553"/>
            <a:ext cx="508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https://r8.whiteboardfox.com/81884803-6373-2566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1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Downloads\кккк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548685"/>
            <a:ext cx="9684000" cy="55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ТЕХНОЛОГИЯ «</a:t>
            </a:r>
            <a:r>
              <a:rPr lang="ru-RU" sz="2800" dirty="0" smtClean="0">
                <a:solidFill>
                  <a:schemeClr val="bg1"/>
                </a:solidFill>
              </a:rPr>
              <a:t>ПЛАН-ДЕЛО-АНАЛИЗ» Л. Свирская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8080988"/>
              </p:ext>
            </p:extLst>
          </p:nvPr>
        </p:nvGraphicFramePr>
        <p:xfrm>
          <a:off x="755576" y="836712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089" y="5589240"/>
            <a:ext cx="827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Модель 3 </a:t>
            </a:r>
            <a:r>
              <a:rPr lang="ru-RU" dirty="0" smtClean="0">
                <a:solidFill>
                  <a:schemeClr val="bg1"/>
                </a:solidFill>
              </a:rPr>
              <a:t>вопросов:  1.Что </a:t>
            </a:r>
            <a:r>
              <a:rPr lang="ru-RU" dirty="0">
                <a:solidFill>
                  <a:schemeClr val="bg1"/>
                </a:solidFill>
              </a:rPr>
              <a:t>знаем? </a:t>
            </a:r>
            <a:r>
              <a:rPr lang="ru-RU" dirty="0" smtClean="0">
                <a:solidFill>
                  <a:schemeClr val="bg1"/>
                </a:solidFill>
              </a:rPr>
              <a:t>2. Что </a:t>
            </a:r>
            <a:r>
              <a:rPr lang="ru-RU" dirty="0">
                <a:solidFill>
                  <a:schemeClr val="bg1"/>
                </a:solidFill>
              </a:rPr>
              <a:t>хотим узнать? </a:t>
            </a:r>
            <a:r>
              <a:rPr lang="ru-RU" dirty="0" smtClean="0">
                <a:solidFill>
                  <a:schemeClr val="bg1"/>
                </a:solidFill>
              </a:rPr>
              <a:t>3 Что </a:t>
            </a:r>
            <a:r>
              <a:rPr lang="ru-RU" dirty="0">
                <a:solidFill>
                  <a:schemeClr val="bg1"/>
                </a:solidFill>
              </a:rPr>
              <a:t>сделать, чтоб узнать?</a:t>
            </a:r>
          </a:p>
        </p:txBody>
      </p:sp>
    </p:spTree>
    <p:extLst>
      <p:ext uri="{BB962C8B-B14F-4D97-AF65-F5344CB8AC3E}">
        <p14:creationId xmlns:p14="http://schemas.microsoft.com/office/powerpoint/2010/main" val="15912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кккк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548685"/>
            <a:ext cx="9684000" cy="55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1143000"/>
          </a:xfrm>
        </p:spPr>
        <p:txBody>
          <a:bodyPr>
            <a:noAutofit/>
          </a:bodyPr>
          <a:lstStyle/>
          <a:p>
            <a:r>
              <a:rPr lang="ru-RU" sz="3200" dirty="0"/>
              <a:t>Моделирование и </a:t>
            </a:r>
            <a:r>
              <a:rPr lang="ru-RU" sz="3200" dirty="0" smtClean="0"/>
              <a:t>структурирование проекта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67544" y="720081"/>
            <a:ext cx="8229600" cy="620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>
                <a:solidFill>
                  <a:schemeClr val="bg1"/>
                </a:solidFill>
              </a:rPr>
              <a:t>Этапы разработки и проведения проекта</a:t>
            </a:r>
            <a:r>
              <a:rPr lang="ru-RU" sz="2400" i="1" dirty="0" smtClean="0">
                <a:solidFill>
                  <a:schemeClr val="bg1"/>
                </a:solidFill>
              </a:rPr>
              <a:t>: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37872" y="1351309"/>
            <a:ext cx="4406128" cy="452596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Поставить </a:t>
            </a:r>
            <a:r>
              <a:rPr lang="ru-RU" i="1" dirty="0"/>
              <a:t>цель, исходя из интересов и потребностей детей.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Вовлечь дошкольников в решение проблемы (обозначение детской цели).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Наметить план движения к цели (поддержание интереса детей).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Обсудить план с семьями воспитанников.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Обратиться за рекомендациями к специалистам ДОО (творческий поиск).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Нарисовать вместе с детьми и их родителями план-схему проведения проекта.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Собрать информацию, материал (в процессе изучения плана-схемы с детьми).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Провести занятия, игры, наблюдения, поездки — все мероприятия основной части проекта.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Организовать самостоятельную творческую работу детей и родителей (поиск материала, информации; поделки, рисунки, альбомы, предложения).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Организовать презентацию проекта (праздник, открытое занятие, акция, КВН; составление книги, альбома и т.п.).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4" y="1628800"/>
            <a:ext cx="4326632" cy="3244974"/>
          </a:xfrm>
        </p:spPr>
      </p:pic>
    </p:spTree>
    <p:extLst>
      <p:ext uri="{BB962C8B-B14F-4D97-AF65-F5344CB8AC3E}">
        <p14:creationId xmlns:p14="http://schemas.microsoft.com/office/powerpoint/2010/main" val="33476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Итоговая аттестация: разработка и презентация детского проекта (возраст детей 5-7 лет)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Структура </a:t>
            </a:r>
            <a:r>
              <a:rPr lang="ru-RU" sz="1600" b="1" dirty="0"/>
              <a:t>детского проекта:</a:t>
            </a:r>
          </a:p>
          <a:p>
            <a:pPr lvl="0"/>
            <a:r>
              <a:rPr lang="ru-RU" sz="1600" dirty="0"/>
              <a:t>Тема детского проекта.</a:t>
            </a:r>
          </a:p>
          <a:p>
            <a:pPr lvl="0"/>
            <a:r>
              <a:rPr lang="ru-RU" sz="1600" dirty="0"/>
              <a:t>Вид проектной деятельности детей: исследовательская, творческая или нормативная.</a:t>
            </a:r>
          </a:p>
          <a:p>
            <a:pPr lvl="0"/>
            <a:r>
              <a:rPr lang="ru-RU" sz="1600" dirty="0"/>
              <a:t>Мотивация детей на проектную деятельность или ситуативность старта проекта.</a:t>
            </a:r>
          </a:p>
          <a:p>
            <a:pPr lvl="0"/>
            <a:r>
              <a:rPr lang="ru-RU" sz="1600" dirty="0"/>
              <a:t>Обозначение детской цели.</a:t>
            </a:r>
          </a:p>
          <a:p>
            <a:pPr lvl="0"/>
            <a:r>
              <a:rPr lang="ru-RU" sz="1600" dirty="0"/>
              <a:t>План движения к цели (поддержание интереса детей).</a:t>
            </a:r>
          </a:p>
          <a:p>
            <a:pPr lvl="0"/>
            <a:r>
              <a:rPr lang="ru-RU" sz="1600" dirty="0"/>
              <a:t>План-схема проведения проекта (схема, рисунок).</a:t>
            </a:r>
          </a:p>
          <a:p>
            <a:pPr lvl="0"/>
            <a:r>
              <a:rPr lang="ru-RU" sz="1600" dirty="0"/>
              <a:t>План создания (реконструкции, пополнения) предметно-пространственной среды.</a:t>
            </a:r>
          </a:p>
          <a:p>
            <a:pPr lvl="0"/>
            <a:r>
              <a:rPr lang="ru-RU" sz="1600" dirty="0"/>
              <a:t>Предполагаемые продукты детского проекта.</a:t>
            </a:r>
          </a:p>
          <a:p>
            <a:pPr lvl="0"/>
            <a:r>
              <a:rPr lang="ru-RU" sz="1600" dirty="0"/>
              <a:t>Пути сбора информации, практического материала и создания продуктов детского проекта.</a:t>
            </a:r>
          </a:p>
          <a:p>
            <a:pPr lvl="0"/>
            <a:r>
              <a:rPr lang="ru-RU" sz="1600" dirty="0"/>
              <a:t>Мероприятия основной части проекта (занятия, эксперименты, наблюдения, экскурсии...).</a:t>
            </a:r>
          </a:p>
          <a:p>
            <a:pPr lvl="0"/>
            <a:r>
              <a:rPr lang="ru-RU" sz="1600" dirty="0"/>
              <a:t>Самостоятельная творческая работа детей под руководством взрослых (поиск материала, информации; создание поделок, макетов, рисунков, альбомов, предложения и пр.).</a:t>
            </a:r>
          </a:p>
          <a:p>
            <a:pPr lvl="0"/>
            <a:r>
              <a:rPr lang="ru-RU" sz="1600" dirty="0"/>
              <a:t>План взаимодействия с семьями воспитанников.</a:t>
            </a:r>
          </a:p>
          <a:p>
            <a:pPr lvl="0"/>
            <a:r>
              <a:rPr lang="ru-RU" sz="1600" dirty="0"/>
              <a:t>План презентации проекта.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887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кккк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548685"/>
            <a:ext cx="9684000" cy="55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Downloads\1024133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2514600" cy="36576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67544" y="620688"/>
            <a:ext cx="8229600" cy="864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err="1" smtClean="0">
                <a:solidFill>
                  <a:schemeClr val="bg1"/>
                </a:solidFill>
              </a:rPr>
              <a:t>Веракса</a:t>
            </a:r>
            <a:r>
              <a:rPr lang="ru-RU" sz="1600" i="1" dirty="0" smtClean="0">
                <a:solidFill>
                  <a:schemeClr val="bg1"/>
                </a:solidFill>
              </a:rPr>
              <a:t> Н.Е. Проектная деятельность дошкольников. Пособие для педагогов ДОУ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01108" y="2260410"/>
            <a:ext cx="4433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Электронный </a:t>
            </a:r>
            <a:r>
              <a:rPr lang="ru-RU" sz="2000" dirty="0" smtClean="0"/>
              <a:t>ресурс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en-US" sz="2000" dirty="0">
                <a:hlinkClick r:id="rId4"/>
              </a:rPr>
              <a:t>https://mir-knig.com/read_227651-1</a:t>
            </a:r>
            <a:r>
              <a:rPr lang="ru-RU" sz="2000" dirty="0"/>
              <a:t> 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267744" cy="3326640"/>
          </a:xfr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311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кккк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548685"/>
            <a:ext cx="9684000" cy="55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Список литературы: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7504" y="1307901"/>
            <a:ext cx="8928992" cy="485740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ru-RU" sz="1800" dirty="0" smtClean="0"/>
              <a:t>Буланова-Топоркова</a:t>
            </a:r>
            <a:r>
              <a:rPr lang="ru-RU" sz="1800" dirty="0"/>
              <a:t>, М.В. Педагогические технологии / М.В. Буланова-Топоркова, А.В. </a:t>
            </a:r>
            <a:r>
              <a:rPr lang="ru-RU" sz="1800" dirty="0" err="1"/>
              <a:t>Духавнева</a:t>
            </a:r>
            <a:r>
              <a:rPr lang="ru-RU" sz="1800" dirty="0"/>
              <a:t>, В.С. </a:t>
            </a:r>
            <a:r>
              <a:rPr lang="ru-RU" sz="1800" dirty="0" err="1"/>
              <a:t>Кукушин</a:t>
            </a:r>
            <a:r>
              <a:rPr lang="ru-RU" sz="1800" dirty="0"/>
              <a:t>, Г.В. Сучков. – М.: Феникс, 2004. – 336 с.</a:t>
            </a:r>
          </a:p>
          <a:p>
            <a:pPr lvl="0">
              <a:buFont typeface="+mj-lt"/>
              <a:buAutoNum type="arabicPeriod"/>
            </a:pPr>
            <a:r>
              <a:rPr lang="ru-RU" sz="1800" dirty="0" err="1"/>
              <a:t>Веракса</a:t>
            </a:r>
            <a:r>
              <a:rPr lang="ru-RU" sz="1800" dirty="0"/>
              <a:t>, А.Н. Проектная деятельность дошкольников. Пособие для педагогов дошкольных учреждений / А.Н. </a:t>
            </a:r>
            <a:r>
              <a:rPr lang="ru-RU" sz="1800" dirty="0" err="1"/>
              <a:t>Веракса</a:t>
            </a:r>
            <a:r>
              <a:rPr lang="ru-RU" sz="1800" dirty="0"/>
              <a:t>, Н.В. </a:t>
            </a:r>
            <a:r>
              <a:rPr lang="ru-RU" sz="1800" dirty="0" err="1"/>
              <a:t>Веракса</a:t>
            </a:r>
            <a:r>
              <a:rPr lang="ru-RU" sz="1800" dirty="0"/>
              <a:t>. – М.: Мозаика-Синтез, 2008. [Электронный ресурс]. URL:</a:t>
            </a:r>
            <a:r>
              <a:rPr lang="ru-RU" sz="1800" dirty="0" smtClean="0"/>
              <a:t> </a:t>
            </a:r>
            <a:r>
              <a:rPr lang="en-US" sz="1800" dirty="0">
                <a:hlinkClick r:id="rId3"/>
              </a:rPr>
              <a:t>https://mir-knig.com/read_227651-1</a:t>
            </a:r>
            <a:r>
              <a:rPr lang="ru-RU" sz="1800" dirty="0"/>
              <a:t> 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Виноградова, Н.А. Образовательные проекты в детском саду. Пособие для воспитателей / Н.А. Виноградова, Е.П. Панкова. – М.: Айрис-пресс, 2008. – 208 с. </a:t>
            </a:r>
            <a:r>
              <a:rPr lang="ru-RU" sz="1800" dirty="0" err="1"/>
              <a:t>Осорина</a:t>
            </a:r>
            <a:r>
              <a:rPr lang="ru-RU" sz="1800" dirty="0"/>
              <a:t> М.В. 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Секретный мир детей в пространстве мира взрослых / М.В. </a:t>
            </a:r>
            <a:r>
              <a:rPr lang="ru-RU" sz="1800" dirty="0" err="1"/>
              <a:t>Осорина</a:t>
            </a:r>
            <a:r>
              <a:rPr lang="ru-RU" sz="1800" dirty="0"/>
              <a:t>. – СПб.: Питер, 2011. [Электронный ресурс]. URL: </a:t>
            </a:r>
            <a:r>
              <a:rPr lang="ru-RU" sz="1800" u="sng" dirty="0">
                <a:hlinkClick r:id="rId4"/>
              </a:rPr>
              <a:t>https://www.litmir.me/br/?b=135552&amp;p=1</a:t>
            </a:r>
            <a:r>
              <a:rPr lang="ru-RU" sz="1800" dirty="0"/>
              <a:t> 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Савенков, А.И. Маленький исследователь. Как научить дошкольника самостоятельно приобретать знания / А.И. Савенков. – М.: Национальный книжный центр, 2017. – 240 с.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623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ДЕТСКИЙ ПРОЕКТ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323528" y="1124744"/>
            <a:ext cx="8208912" cy="2232248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Напишите слова – ассоциации, которые связаны в вашем понимании со словом </a:t>
            </a:r>
          </a:p>
          <a:p>
            <a:pPr algn="ctr"/>
            <a:r>
              <a:rPr lang="ru-RU" sz="2800" dirty="0" smtClean="0"/>
              <a:t>«Детский проект»</a:t>
            </a:r>
            <a:endParaRPr lang="ru-RU" sz="2800" dirty="0"/>
          </a:p>
        </p:txBody>
      </p:sp>
      <p:sp>
        <p:nvSpPr>
          <p:cNvPr id="5" name="Капля 4"/>
          <p:cNvSpPr/>
          <p:nvPr/>
        </p:nvSpPr>
        <p:spPr>
          <a:xfrm>
            <a:off x="323528" y="3861048"/>
            <a:ext cx="8208912" cy="2232248"/>
          </a:xfrm>
          <a:prstGeom prst="teardrop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Напишите, </a:t>
            </a:r>
          </a:p>
          <a:p>
            <a:pPr algn="ctr"/>
            <a:r>
              <a:rPr lang="ru-RU" sz="2800" dirty="0" smtClean="0"/>
              <a:t>что такое Детский проект?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84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– ЭТО…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Pprojectus</a:t>
            </a:r>
            <a:r>
              <a:rPr lang="ru-RU" dirty="0"/>
              <a:t> (в переводе с латинского) - брошенный вперед, то есть это создание того, чего нет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Проект – это временное предприятие (дело), имеющее целью достижение какого-либо результата, создание определенного продукта.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-35532"/>
            <a:ext cx="5832648" cy="35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4699" y="3717032"/>
            <a:ext cx="4644525" cy="267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05064"/>
            <a:ext cx="3768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Электронный ресурс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mir-knig.com/read_227651-1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кккк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548685"/>
            <a:ext cx="9684000" cy="55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5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</a:rPr>
              <a:t>На чем базируются детские проекты? 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984" y="1556792"/>
            <a:ext cx="4155318" cy="354195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56792"/>
            <a:ext cx="4438229" cy="3528392"/>
          </a:xfr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623072" y="6408713"/>
            <a:ext cx="8229600" cy="620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Детская познавательная инициатива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072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кккк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548685"/>
            <a:ext cx="9684000" cy="55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48685"/>
            <a:ext cx="8784976" cy="1143000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Как </a:t>
            </a:r>
            <a:r>
              <a:rPr lang="ru-RU" sz="3200" dirty="0">
                <a:solidFill>
                  <a:schemeClr val="bg1"/>
                </a:solidFill>
              </a:rPr>
              <a:t>организовать детский проект в группе ДОО?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23072" y="6408713"/>
            <a:ext cx="8229600" cy="620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Детская познавательная инициатива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668" y="2060848"/>
            <a:ext cx="4069688" cy="302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37872" y="1279301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Отличительная черта проектной деятельности – поиск информации, которая затем будет обработана, осмыслена и представлена участниками проектной группы. Результатом работы над проектом является продукт, презентация которого проводится на завершающем этапе.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Можно </a:t>
            </a:r>
            <a:r>
              <a:rPr lang="ru-RU" sz="1400" dirty="0"/>
              <a:t>сказать ребенку «делай так», а можно позволить ему самому найти ответ. </a:t>
            </a:r>
            <a:r>
              <a:rPr lang="ru-RU" sz="1400" dirty="0" smtClean="0"/>
              <a:t>Традиционное </a:t>
            </a:r>
            <a:r>
              <a:rPr lang="ru-RU" sz="1400" dirty="0"/>
              <a:t>дошкольное образование было ориентировано на </a:t>
            </a:r>
            <a:r>
              <a:rPr lang="ru-RU" sz="1400" dirty="0" smtClean="0"/>
              <a:t>систему. ФГОС </a:t>
            </a:r>
            <a:r>
              <a:rPr lang="ru-RU" sz="1400" dirty="0"/>
              <a:t>ориентирует нас на интересы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8690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Отгадайте по теме проекта - он детский или нет?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Напишите в чате: номера пунктов и поставьте </a:t>
            </a:r>
            <a:r>
              <a:rPr lang="ru-RU" sz="3600" b="1" dirty="0" smtClean="0">
                <a:solidFill>
                  <a:srgbClr val="C00000"/>
                </a:solidFill>
              </a:rPr>
              <a:t>+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Куда увозят мусор?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Внедрение цифровых технологий в работу с детьми.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Есть ли микробы в нашей группе?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Организация родительского Клуба в подготовительной группе.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Одуванчик на подоконнике.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4850538"/>
              </p:ext>
            </p:extLst>
          </p:nvPr>
        </p:nvGraphicFramePr>
        <p:xfrm>
          <a:off x="395536" y="4781376"/>
          <a:ext cx="8424936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4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ownloads\кккк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548685"/>
            <a:ext cx="9684000" cy="55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3165" y="1268760"/>
            <a:ext cx="318871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Проект – способ взаимодействия ребенка с окружающей средой, поэтапная практическая деятельность по достижению поставленной цели. </a:t>
            </a:r>
          </a:p>
          <a:p>
            <a:pPr marL="0" indent="0">
              <a:buNone/>
            </a:pPr>
            <a:endParaRPr lang="ru-RU" sz="2400" i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19872" y="1305272"/>
            <a:ext cx="5400600" cy="4572000"/>
          </a:xfrm>
        </p:spPr>
        <p:txBody>
          <a:bodyPr>
            <a:noAutofit/>
          </a:bodyPr>
          <a:lstStyle/>
          <a:p>
            <a:pPr lvl="1"/>
            <a:r>
              <a:rPr lang="ru-RU" sz="2800" b="1" dirty="0" smtClean="0"/>
              <a:t>Исследовательская </a:t>
            </a:r>
            <a:r>
              <a:rPr lang="ru-RU" sz="2800" b="1" dirty="0"/>
              <a:t>проектная деятельность</a:t>
            </a:r>
            <a:r>
              <a:rPr lang="ru-RU" sz="2800" b="1" dirty="0" smtClean="0"/>
              <a:t>.</a:t>
            </a:r>
          </a:p>
          <a:p>
            <a:pPr lvl="1"/>
            <a:endParaRPr lang="ru-RU" sz="2800" b="1" dirty="0"/>
          </a:p>
          <a:p>
            <a:pPr lvl="1"/>
            <a:r>
              <a:rPr lang="ru-RU" sz="2800" b="1" dirty="0" smtClean="0"/>
              <a:t>Творческая </a:t>
            </a:r>
            <a:r>
              <a:rPr lang="ru-RU" sz="2800" b="1" dirty="0"/>
              <a:t>проектная </a:t>
            </a:r>
            <a:r>
              <a:rPr lang="ru-RU" sz="2800" b="1" dirty="0" smtClean="0"/>
              <a:t>деятельность.</a:t>
            </a:r>
          </a:p>
          <a:p>
            <a:pPr lvl="1"/>
            <a:endParaRPr lang="ru-RU" sz="2800" b="1" dirty="0"/>
          </a:p>
          <a:p>
            <a:pPr lvl="1"/>
            <a:r>
              <a:rPr lang="ru-RU" sz="2800" b="1" dirty="0" smtClean="0"/>
              <a:t>Нормативная </a:t>
            </a:r>
            <a:r>
              <a:rPr lang="ru-RU" sz="2800" b="1" dirty="0"/>
              <a:t>проектная деятельность.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1216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ВИДЫ ПРОЕКТНОЙ ДЕЯТЕЛЬНОСТИ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ownloads\кккк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88" y="332656"/>
            <a:ext cx="968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ИССЛЕДОВАТЕЛЬСКАЯ ПРОЕКТНАЯ ДЕЯТЕЛЬНОСТЬ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24744"/>
            <a:ext cx="90730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Первый этап.</a:t>
            </a:r>
            <a:r>
              <a:rPr lang="ru-RU" sz="2400" dirty="0"/>
              <a:t> </a:t>
            </a:r>
            <a:r>
              <a:rPr lang="ru-RU" sz="2400" dirty="0" smtClean="0"/>
              <a:t>Создание </a:t>
            </a:r>
            <a:r>
              <a:rPr lang="ru-RU" sz="2400" dirty="0"/>
              <a:t>ситуации, в ходе которой ребенок самостоятельно приходит к формулировке исследовательской задачи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Второй </a:t>
            </a:r>
            <a:r>
              <a:rPr lang="ru-RU" sz="2400" b="1" dirty="0"/>
              <a:t>этап.</a:t>
            </a:r>
            <a:r>
              <a:rPr lang="ru-RU" sz="2400" dirty="0"/>
              <a:t> </a:t>
            </a:r>
            <a:r>
              <a:rPr lang="ru-RU" sz="2400" dirty="0" smtClean="0"/>
              <a:t>Ребенок </a:t>
            </a:r>
            <a:r>
              <a:rPr lang="ru-RU" sz="2400" dirty="0"/>
              <a:t>оформляет </a:t>
            </a:r>
            <a:r>
              <a:rPr lang="ru-RU" sz="2400" dirty="0" smtClean="0"/>
              <a:t>проект (схема, плакат, макет). Взрослые </a:t>
            </a:r>
            <a:r>
              <a:rPr lang="ru-RU" sz="2400" dirty="0"/>
              <a:t>помогают </a:t>
            </a:r>
            <a:r>
              <a:rPr lang="ru-RU" sz="2400" dirty="0" smtClean="0"/>
              <a:t>ему, </a:t>
            </a:r>
            <a:r>
              <a:rPr lang="ru-RU" sz="2400" dirty="0"/>
              <a:t>но </a:t>
            </a:r>
            <a:r>
              <a:rPr lang="ru-RU" sz="2400" dirty="0" smtClean="0"/>
              <a:t>они </a:t>
            </a:r>
            <a:r>
              <a:rPr lang="ru-RU" sz="2400" dirty="0"/>
              <a:t>выполняют вспомогательную функцию, следуя </a:t>
            </a:r>
            <a:r>
              <a:rPr lang="ru-RU" sz="2400" dirty="0" smtClean="0"/>
              <a:t>замыслу ребенка.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Третий </a:t>
            </a:r>
            <a:r>
              <a:rPr lang="ru-RU" sz="2400" b="1" dirty="0"/>
              <a:t>этап.</a:t>
            </a:r>
            <a:r>
              <a:rPr lang="ru-RU" sz="2400" dirty="0"/>
              <a:t> </a:t>
            </a:r>
            <a:r>
              <a:rPr lang="ru-RU" sz="2400" dirty="0" smtClean="0"/>
              <a:t>Защита </a:t>
            </a:r>
            <a:r>
              <a:rPr lang="ru-RU" sz="2400" dirty="0"/>
              <a:t>проекта. </a:t>
            </a:r>
            <a:r>
              <a:rPr lang="ru-RU" sz="2400" dirty="0" smtClean="0"/>
              <a:t>Ребенок </a:t>
            </a:r>
            <a:r>
              <a:rPr lang="ru-RU" sz="2400" dirty="0"/>
              <a:t>вывешивает </a:t>
            </a:r>
            <a:r>
              <a:rPr lang="ru-RU" sz="2400" dirty="0" smtClean="0"/>
              <a:t>или выставляет продукт </a:t>
            </a:r>
            <a:r>
              <a:rPr lang="ru-RU" sz="2400" dirty="0"/>
              <a:t>своего проекта. </a:t>
            </a:r>
            <a:r>
              <a:rPr lang="ru-RU" sz="2400" dirty="0" smtClean="0"/>
              <a:t>Затем рассказывает </a:t>
            </a:r>
            <a:r>
              <a:rPr lang="ru-RU" sz="2400" dirty="0"/>
              <a:t>о проделанной работе, показывая </a:t>
            </a:r>
            <a:r>
              <a:rPr lang="ru-RU" sz="2400" dirty="0" smtClean="0"/>
              <a:t>на </a:t>
            </a:r>
            <a:r>
              <a:rPr lang="ru-RU" sz="2400" dirty="0"/>
              <a:t>соответствующие изображения, записи и т. п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33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1251</Words>
  <Application>Microsoft Office PowerPoint</Application>
  <PresentationFormat>Экран (4:3)</PresentationFormat>
  <Paragraphs>123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ПРОЕКТНАЯ ДЕЯТЕЛЬНОСТЬ  КАК СРЕДСТВО РАЗВИТИЯ ПОЗНАВАТЕЛЬНОЙ АКТИВНОСТИ И ПОДДЕРЖКИ ДЕТСКОЙ ИНИЦИАТИВЫ</vt:lpstr>
      <vt:lpstr>ДЕТСКИЙ ПРОЕКТ</vt:lpstr>
      <vt:lpstr>ПРОЕКТ – ЭТО…</vt:lpstr>
      <vt:lpstr>Презентация PowerPoint</vt:lpstr>
      <vt:lpstr>На чем базируются детские проекты?  </vt:lpstr>
      <vt:lpstr>Как организовать детский проект в группе ДОО? </vt:lpstr>
      <vt:lpstr>Отгадайте по теме проекта - он детский или нет? Напишите в чате: номера пунктов и поставьте +</vt:lpstr>
      <vt:lpstr>ВИДЫ ПРОЕКТНОЙ ДЕЯТЕЛЬНОСТИ</vt:lpstr>
      <vt:lpstr>ИССЛЕДОВАТЕЛЬСКАЯ ПРОЕКТНАЯ ДЕЯТЕЛЬНОСТЬ</vt:lpstr>
      <vt:lpstr>ТВОРЧЕСКАЯ ПРОЕКТНАЯ ДЕЯТЕЛЬНОСТЬ</vt:lpstr>
      <vt:lpstr>НОРМАТИВНАЯ ПРОЕКТНАЯ ДЕЯТЕЛЬНОСТЬ</vt:lpstr>
      <vt:lpstr>ДЕТСКИЙ ПРОЕКТ</vt:lpstr>
      <vt:lpstr>Форсайт:  Создание сценария перехода из настоящего в желаемое будущее</vt:lpstr>
      <vt:lpstr>Форсайт:  Создание сценария перехода из настоящего в желаемое будущее</vt:lpstr>
      <vt:lpstr>ТЕХНОЛОГИЯ «ПЛАН-ДЕЛО-АНАЛИЗ» Л. Свирская</vt:lpstr>
      <vt:lpstr>Моделирование и структурирование проекта </vt:lpstr>
      <vt:lpstr>Итоговая аттестация: разработка и презентация детского проекта (возраст детей 5-7 лет) </vt:lpstr>
      <vt:lpstr>Презентация PowerPoint</vt:lpstr>
      <vt:lpstr>Список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КАК СОВРЕМЕННАЯ ТЕХНОЛОГИЯ РАЗВИТИЯ ДОШКОЛЬНИКОВ</dc:title>
  <dc:creator>Валентина</dc:creator>
  <cp:lastModifiedBy>RePack by Diakov</cp:lastModifiedBy>
  <cp:revision>34</cp:revision>
  <dcterms:created xsi:type="dcterms:W3CDTF">2021-01-20T08:54:40Z</dcterms:created>
  <dcterms:modified xsi:type="dcterms:W3CDTF">2021-12-08T07:51:07Z</dcterms:modified>
</cp:coreProperties>
</file>